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AS-272700253929486@1442028215475" ContentType="image/pn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Default Extension="jpg" ContentType="image/jpeg"/>
  <Default Extension="AS-272697422774294@1442027540603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98" r:id="rId4"/>
    <p:sldId id="319" r:id="rId5"/>
    <p:sldId id="312" r:id="rId6"/>
    <p:sldId id="313" r:id="rId7"/>
    <p:sldId id="311" r:id="rId8"/>
    <p:sldId id="314" r:id="rId9"/>
    <p:sldId id="315" r:id="rId10"/>
    <p:sldId id="316" r:id="rId11"/>
    <p:sldId id="259" r:id="rId12"/>
    <p:sldId id="321" r:id="rId13"/>
    <p:sldId id="322" r:id="rId14"/>
    <p:sldId id="292" r:id="rId15"/>
    <p:sldId id="294" r:id="rId16"/>
    <p:sldId id="293" r:id="rId17"/>
    <p:sldId id="295" r:id="rId18"/>
    <p:sldId id="258" r:id="rId19"/>
    <p:sldId id="296" r:id="rId20"/>
    <p:sldId id="260" r:id="rId21"/>
    <p:sldId id="291" r:id="rId22"/>
    <p:sldId id="324" r:id="rId23"/>
    <p:sldId id="325" r:id="rId24"/>
    <p:sldId id="308" r:id="rId25"/>
    <p:sldId id="28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97" r:id="rId34"/>
    <p:sldId id="261" r:id="rId35"/>
    <p:sldId id="263" r:id="rId36"/>
    <p:sldId id="262" r:id="rId37"/>
    <p:sldId id="299" r:id="rId38"/>
    <p:sldId id="306" r:id="rId39"/>
    <p:sldId id="300" r:id="rId40"/>
    <p:sldId id="304" r:id="rId41"/>
    <p:sldId id="307" r:id="rId42"/>
    <p:sldId id="305" r:id="rId43"/>
    <p:sldId id="287" r:id="rId44"/>
    <p:sldId id="301" r:id="rId45"/>
    <p:sldId id="302" r:id="rId46"/>
    <p:sldId id="303" r:id="rId47"/>
    <p:sldId id="266" r:id="rId4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FFCC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700" autoAdjust="0"/>
  </p:normalViewPr>
  <p:slideViewPr>
    <p:cSldViewPr snapToGrid="0">
      <p:cViewPr varScale="1">
        <p:scale>
          <a:sx n="122" d="100"/>
          <a:sy n="122" d="100"/>
        </p:scale>
        <p:origin x="96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808040D-4DE3-40DC-8F98-6021F0D7DAE6}" type="doc">
      <dgm:prSet loTypeId="urn:microsoft.com/office/officeart/2005/8/layout/process3" loCatId="process" qsTypeId="urn:microsoft.com/office/officeart/2005/8/quickstyle/3d1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EB5BA7A7-9462-4B6E-97BF-93B087763555}">
      <dgm:prSet phldrT="[文本]" custT="1"/>
      <dgm:spPr/>
      <dgm:t>
        <a:bodyPr/>
        <a:lstStyle/>
        <a:p>
          <a:r>
            <a:rPr lang="zh-CN" altLang="en-US" sz="24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认知世界</a:t>
          </a:r>
          <a:endParaRPr lang="zh-CN" altLang="en-US" sz="24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D171ECF-AC40-4780-9A78-9BB842FC2E94}" type="parTrans" cxnId="{04141179-D60A-4C5F-AC56-E336543F2E1F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5F26E3-F562-4EA3-8971-12F2412D2EC8}" type="sibTrans" cxnId="{04141179-D60A-4C5F-AC56-E336543F2E1F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8C0C492-F3D5-410D-909E-A4BA8158DA68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建模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9A2C92-1A95-4881-8210-5B1D1BDC0ACB}" type="parTrans" cxnId="{89D41069-6599-4FCE-8789-BEF9D6376952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1581BA-5C23-4DF2-982E-190B838FA487}" type="sibTrans" cxnId="{89D41069-6599-4FCE-8789-BEF9D6376952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38ADA92-EBA7-40BE-A0D2-3F9EFC4F1917}">
      <dgm:prSet phldrT="[文本]"/>
      <dgm:spPr/>
      <dgm:t>
        <a:bodyPr/>
        <a:lstStyle/>
        <a:p>
          <a:r>
            <a:rPr lang="zh-CN" altLang="en-US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改造世界</a:t>
          </a:r>
          <a:endParaRPr lang="zh-CN" altLang="en-US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4173587-BD0D-489E-B22E-9F3242CCC16E}" type="parTrans" cxnId="{CA69C202-7567-437A-BEE8-C3F55E02D52C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0449A09-EC0B-4F75-A3BD-56DEBC8ABA11}" type="sibTrans" cxnId="{CA69C202-7567-437A-BEE8-C3F55E02D52C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375035-CB94-4BF3-80CF-90642476D61C}">
      <dgm:prSet phldrT="[文本]" custT="1"/>
      <dgm:spPr/>
      <dgm:t>
        <a:bodyPr/>
        <a:lstStyle/>
        <a:p>
          <a:r>
            <a:rPr lang="zh-CN" altLang="en-US" sz="2000" b="1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优化</a:t>
          </a:r>
          <a:endParaRPr lang="zh-CN" altLang="en-US" sz="2000" b="1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8A17EB-F00D-4EB9-98D7-2585FFDCAB6A}" type="parTrans" cxnId="{85E5F96C-F96A-47D3-8081-A9DD419467CE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089528-3BE2-4674-9D0D-0B92658309D7}" type="sibTrans" cxnId="{85E5F96C-F96A-47D3-8081-A9DD419467CE}">
      <dgm:prSet/>
      <dgm:spPr/>
      <dgm:t>
        <a:bodyPr/>
        <a:lstStyle/>
        <a:p>
          <a:endParaRPr lang="zh-CN" altLang="en-US" b="1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989B6A-9D03-49ED-9EE9-1716B57BC292}" type="pres">
      <dgm:prSet presAssocID="{2808040D-4DE3-40DC-8F98-6021F0D7DAE6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A14521AC-57C4-49CF-8C9B-0F342AF2BDA0}" type="pres">
      <dgm:prSet presAssocID="{EB5BA7A7-9462-4B6E-97BF-93B087763555}" presName="composite" presStyleCnt="0"/>
      <dgm:spPr/>
    </dgm:pt>
    <dgm:pt modelId="{DFCAEBC3-9E6B-494C-813F-3AFD64BD916E}" type="pres">
      <dgm:prSet presAssocID="{EB5BA7A7-9462-4B6E-97BF-93B087763555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0E4C92-328E-4AE7-95E7-73393380DFA4}" type="pres">
      <dgm:prSet presAssocID="{EB5BA7A7-9462-4B6E-97BF-93B087763555}" presName="parSh" presStyleLbl="node1" presStyleIdx="0" presStyleCnt="2" custScaleY="63910"/>
      <dgm:spPr/>
      <dgm:t>
        <a:bodyPr/>
        <a:lstStyle/>
        <a:p>
          <a:endParaRPr lang="zh-CN" altLang="en-US"/>
        </a:p>
      </dgm:t>
    </dgm:pt>
    <dgm:pt modelId="{9BEA0CF7-5282-4BC2-8435-43416E82B7B6}" type="pres">
      <dgm:prSet presAssocID="{EB5BA7A7-9462-4B6E-97BF-93B087763555}" presName="desTx" presStyleLbl="fgAcc1" presStyleIdx="0" presStyleCnt="2" custScaleY="4688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FC4D735-9469-4D04-BDA2-60BE7D2888F3}" type="pres">
      <dgm:prSet presAssocID="{3C5F26E3-F562-4EA3-8971-12F2412D2EC8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11CB895E-8BB5-4E61-A658-897837A83364}" type="pres">
      <dgm:prSet presAssocID="{3C5F26E3-F562-4EA3-8971-12F2412D2EC8}" presName="connTx" presStyleLbl="sibTrans2D1" presStyleIdx="0" presStyleCnt="1"/>
      <dgm:spPr/>
      <dgm:t>
        <a:bodyPr/>
        <a:lstStyle/>
        <a:p>
          <a:endParaRPr lang="zh-CN" altLang="en-US"/>
        </a:p>
      </dgm:t>
    </dgm:pt>
    <dgm:pt modelId="{70D5E15F-471F-43B0-8F2F-0248D9EE4219}" type="pres">
      <dgm:prSet presAssocID="{138ADA92-EBA7-40BE-A0D2-3F9EFC4F1917}" presName="composite" presStyleCnt="0"/>
      <dgm:spPr/>
    </dgm:pt>
    <dgm:pt modelId="{EAB51E99-5D9E-43C5-9C28-DFC40FB2BA17}" type="pres">
      <dgm:prSet presAssocID="{138ADA92-EBA7-40BE-A0D2-3F9EFC4F1917}" presName="parTx" presStyleLbl="node1" presStyleIdx="0" presStyleCnt="2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80C35AF-F77D-458C-8CB4-2C6BD6ABFD38}" type="pres">
      <dgm:prSet presAssocID="{138ADA92-EBA7-40BE-A0D2-3F9EFC4F1917}" presName="parSh" presStyleLbl="node1" presStyleIdx="1" presStyleCnt="2" custScaleY="63910"/>
      <dgm:spPr/>
      <dgm:t>
        <a:bodyPr/>
        <a:lstStyle/>
        <a:p>
          <a:endParaRPr lang="zh-CN" altLang="en-US"/>
        </a:p>
      </dgm:t>
    </dgm:pt>
    <dgm:pt modelId="{974CDE51-97C4-4D59-A8BF-8404FCC81B33}" type="pres">
      <dgm:prSet presAssocID="{138ADA92-EBA7-40BE-A0D2-3F9EFC4F1917}" presName="desTx" presStyleLbl="fgAcc1" presStyleIdx="1" presStyleCnt="2" custScaleY="4749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4141179-D60A-4C5F-AC56-E336543F2E1F}" srcId="{2808040D-4DE3-40DC-8F98-6021F0D7DAE6}" destId="{EB5BA7A7-9462-4B6E-97BF-93B087763555}" srcOrd="0" destOrd="0" parTransId="{DD171ECF-AC40-4780-9A78-9BB842FC2E94}" sibTransId="{3C5F26E3-F562-4EA3-8971-12F2412D2EC8}"/>
    <dgm:cxn modelId="{CA69C202-7567-437A-BEE8-C3F55E02D52C}" srcId="{2808040D-4DE3-40DC-8F98-6021F0D7DAE6}" destId="{138ADA92-EBA7-40BE-A0D2-3F9EFC4F1917}" srcOrd="1" destOrd="0" parTransId="{94173587-BD0D-489E-B22E-9F3242CCC16E}" sibTransId="{90449A09-EC0B-4F75-A3BD-56DEBC8ABA11}"/>
    <dgm:cxn modelId="{EF19EF14-D1E0-40DC-A841-8042BFD973C2}" type="presOf" srcId="{138ADA92-EBA7-40BE-A0D2-3F9EFC4F1917}" destId="{380C35AF-F77D-458C-8CB4-2C6BD6ABFD38}" srcOrd="1" destOrd="0" presId="urn:microsoft.com/office/officeart/2005/8/layout/process3"/>
    <dgm:cxn modelId="{E1B75890-2051-4782-B3BE-E04A6CB06724}" type="presOf" srcId="{3C5F26E3-F562-4EA3-8971-12F2412D2EC8}" destId="{5FC4D735-9469-4D04-BDA2-60BE7D2888F3}" srcOrd="0" destOrd="0" presId="urn:microsoft.com/office/officeart/2005/8/layout/process3"/>
    <dgm:cxn modelId="{7A17631A-03F4-4A63-95B6-8818672F7410}" type="presOf" srcId="{EB5BA7A7-9462-4B6E-97BF-93B087763555}" destId="{DFCAEBC3-9E6B-494C-813F-3AFD64BD916E}" srcOrd="0" destOrd="0" presId="urn:microsoft.com/office/officeart/2005/8/layout/process3"/>
    <dgm:cxn modelId="{DC5CAF54-6F84-4F1D-9552-4C04742A93CC}" type="presOf" srcId="{138ADA92-EBA7-40BE-A0D2-3F9EFC4F1917}" destId="{EAB51E99-5D9E-43C5-9C28-DFC40FB2BA17}" srcOrd="0" destOrd="0" presId="urn:microsoft.com/office/officeart/2005/8/layout/process3"/>
    <dgm:cxn modelId="{85E5F96C-F96A-47D3-8081-A9DD419467CE}" srcId="{138ADA92-EBA7-40BE-A0D2-3F9EFC4F1917}" destId="{46375035-CB94-4BF3-80CF-90642476D61C}" srcOrd="0" destOrd="0" parTransId="{7E8A17EB-F00D-4EB9-98D7-2585FFDCAB6A}" sibTransId="{7D089528-3BE2-4674-9D0D-0B92658309D7}"/>
    <dgm:cxn modelId="{3AE01443-06BC-4A2A-BC6C-267042291F0B}" type="presOf" srcId="{2808040D-4DE3-40DC-8F98-6021F0D7DAE6}" destId="{59989B6A-9D03-49ED-9EE9-1716B57BC292}" srcOrd="0" destOrd="0" presId="urn:microsoft.com/office/officeart/2005/8/layout/process3"/>
    <dgm:cxn modelId="{3FD412C6-C794-4895-AB87-2AF2BB39BED9}" type="presOf" srcId="{EB5BA7A7-9462-4B6E-97BF-93B087763555}" destId="{D60E4C92-328E-4AE7-95E7-73393380DFA4}" srcOrd="1" destOrd="0" presId="urn:microsoft.com/office/officeart/2005/8/layout/process3"/>
    <dgm:cxn modelId="{844B89A1-1895-4C28-AA3B-F2AC744EEB4C}" type="presOf" srcId="{3C5F26E3-F562-4EA3-8971-12F2412D2EC8}" destId="{11CB895E-8BB5-4E61-A658-897837A83364}" srcOrd="1" destOrd="0" presId="urn:microsoft.com/office/officeart/2005/8/layout/process3"/>
    <dgm:cxn modelId="{07E655F5-82A0-47E6-8D73-EE72B13255D5}" type="presOf" srcId="{46375035-CB94-4BF3-80CF-90642476D61C}" destId="{974CDE51-97C4-4D59-A8BF-8404FCC81B33}" srcOrd="0" destOrd="0" presId="urn:microsoft.com/office/officeart/2005/8/layout/process3"/>
    <dgm:cxn modelId="{89D41069-6599-4FCE-8789-BEF9D6376952}" srcId="{EB5BA7A7-9462-4B6E-97BF-93B087763555}" destId="{68C0C492-F3D5-410D-909E-A4BA8158DA68}" srcOrd="0" destOrd="0" parTransId="{A29A2C92-1A95-4881-8210-5B1D1BDC0ACB}" sibTransId="{C41581BA-5C23-4DF2-982E-190B838FA487}"/>
    <dgm:cxn modelId="{19A1D415-7341-4F02-B7D3-3D2055103752}" type="presOf" srcId="{68C0C492-F3D5-410D-909E-A4BA8158DA68}" destId="{9BEA0CF7-5282-4BC2-8435-43416E82B7B6}" srcOrd="0" destOrd="0" presId="urn:microsoft.com/office/officeart/2005/8/layout/process3"/>
    <dgm:cxn modelId="{CF528005-520A-4AF4-8484-7FA6C6B2AE4D}" type="presParOf" srcId="{59989B6A-9D03-49ED-9EE9-1716B57BC292}" destId="{A14521AC-57C4-49CF-8C9B-0F342AF2BDA0}" srcOrd="0" destOrd="0" presId="urn:microsoft.com/office/officeart/2005/8/layout/process3"/>
    <dgm:cxn modelId="{DF5EDB43-5AF4-495C-8AA4-B87598C287E8}" type="presParOf" srcId="{A14521AC-57C4-49CF-8C9B-0F342AF2BDA0}" destId="{DFCAEBC3-9E6B-494C-813F-3AFD64BD916E}" srcOrd="0" destOrd="0" presId="urn:microsoft.com/office/officeart/2005/8/layout/process3"/>
    <dgm:cxn modelId="{821A4987-374B-4888-AA04-38C4727FC012}" type="presParOf" srcId="{A14521AC-57C4-49CF-8C9B-0F342AF2BDA0}" destId="{D60E4C92-328E-4AE7-95E7-73393380DFA4}" srcOrd="1" destOrd="0" presId="urn:microsoft.com/office/officeart/2005/8/layout/process3"/>
    <dgm:cxn modelId="{0CFA2760-7DCD-46C5-BA79-8C7D69EFFFE1}" type="presParOf" srcId="{A14521AC-57C4-49CF-8C9B-0F342AF2BDA0}" destId="{9BEA0CF7-5282-4BC2-8435-43416E82B7B6}" srcOrd="2" destOrd="0" presId="urn:microsoft.com/office/officeart/2005/8/layout/process3"/>
    <dgm:cxn modelId="{5A7CB662-7C58-45EB-981E-4920AC9A727D}" type="presParOf" srcId="{59989B6A-9D03-49ED-9EE9-1716B57BC292}" destId="{5FC4D735-9469-4D04-BDA2-60BE7D2888F3}" srcOrd="1" destOrd="0" presId="urn:microsoft.com/office/officeart/2005/8/layout/process3"/>
    <dgm:cxn modelId="{FE31A7D1-5EE3-472E-863E-852674B25F22}" type="presParOf" srcId="{5FC4D735-9469-4D04-BDA2-60BE7D2888F3}" destId="{11CB895E-8BB5-4E61-A658-897837A83364}" srcOrd="0" destOrd="0" presId="urn:microsoft.com/office/officeart/2005/8/layout/process3"/>
    <dgm:cxn modelId="{1C03F9D7-D070-4113-B08D-70FECD544371}" type="presParOf" srcId="{59989B6A-9D03-49ED-9EE9-1716B57BC292}" destId="{70D5E15F-471F-43B0-8F2F-0248D9EE4219}" srcOrd="2" destOrd="0" presId="urn:microsoft.com/office/officeart/2005/8/layout/process3"/>
    <dgm:cxn modelId="{08A72940-8987-411B-98DE-A43BF1A88496}" type="presParOf" srcId="{70D5E15F-471F-43B0-8F2F-0248D9EE4219}" destId="{EAB51E99-5D9E-43C5-9C28-DFC40FB2BA17}" srcOrd="0" destOrd="0" presId="urn:microsoft.com/office/officeart/2005/8/layout/process3"/>
    <dgm:cxn modelId="{1CCCA912-3C0E-4DCD-9385-CE529D5D5623}" type="presParOf" srcId="{70D5E15F-471F-43B0-8F2F-0248D9EE4219}" destId="{380C35AF-F77D-458C-8CB4-2C6BD6ABFD38}" srcOrd="1" destOrd="0" presId="urn:microsoft.com/office/officeart/2005/8/layout/process3"/>
    <dgm:cxn modelId="{8D9F96EC-8EA2-4A1F-A733-B130B6B4C620}" type="presParOf" srcId="{70D5E15F-471F-43B0-8F2F-0248D9EE4219}" destId="{974CDE51-97C4-4D59-A8BF-8404FCC81B3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4821086-9955-4C13-B76F-5D8282824EC7}" type="doc">
      <dgm:prSet loTypeId="urn:microsoft.com/office/officeart/2005/8/layout/bProcess3" loCatId="process" qsTypeId="urn:microsoft.com/office/officeart/2005/8/quickstyle/3d1" qsCatId="3D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CD990507-8C83-4025-A64D-C97A651EAD89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问题分析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395960A-120A-4A3C-A932-95ED5C65C740}" type="parTrans" cxnId="{EE507419-96EA-4618-A3E5-38DEBFC2A76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BAD8D5-D6F8-47C4-AFEF-235260E698B5}" type="sibTrans" cxnId="{EE507419-96EA-4618-A3E5-38DEBFC2A76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E2B659-AB8A-4B6A-A46C-9BCA7B72FFBC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模型假设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6386CFF-A10D-4515-BD01-17271AC0FDDE}" type="parTrans" cxnId="{EE851EA3-1C67-4771-82C5-08B64167E3F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C7F7B0-A3B9-463A-9485-91E0782524B7}" type="sibTrans" cxnId="{EE851EA3-1C67-4771-82C5-08B64167E3F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51F4316-EE9E-4BB2-B391-547419551062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建立模型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86595CB-6455-4291-ABA2-AC1921CF2E21}" type="parTrans" cxnId="{3A9ECB32-5E24-4FB4-9C10-E8F72DA17FC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E4C494-09CC-41E0-A686-1B81E3D72357}" type="sibTrans" cxnId="{3A9ECB32-5E24-4FB4-9C10-E8F72DA17FC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2AD634E-A12B-41C4-91F4-1E7412F20677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模型求解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958447F-18A1-4CB7-BD22-EE1B35517AC5}" type="parTrans" cxnId="{129D50BC-3C7F-4FB2-B2EB-D99EE216FA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65C1A3F-6841-455C-9185-5E3E7D1D5682}" type="sibTrans" cxnId="{129D50BC-3C7F-4FB2-B2EB-D99EE216FA1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BA8BEC6-98CB-4F5F-9571-C857D8607D9D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模型分析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9C292DA-B0A5-432A-86C3-C498588D6BEE}" type="parTrans" cxnId="{C40F13E9-F815-4EF9-BF74-F050DEB1218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2E2E1B-A7C0-48B1-9956-C9155D2B824F}" type="sibTrans" cxnId="{C40F13E9-F815-4EF9-BF74-F050DEB1218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CB385B-8473-4183-8457-C2E47487A385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模型验证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55F639-E806-4E78-B83F-41444C863EAA}" type="parTrans" cxnId="{9746BDBF-BA79-4062-81FB-AFF305C41FC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E035E7D-8A66-4F14-9C6C-A6708548A198}" type="sibTrans" cxnId="{9746BDBF-BA79-4062-81FB-AFF305C41FC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7B825FC-8230-45EB-91A9-50F7CD685371}">
      <dgm:prSet phldrT="[文本]"/>
      <dgm:spPr/>
      <dgm:t>
        <a:bodyPr/>
        <a:lstStyle/>
        <a:p>
          <a:r>
            <a:rPr lang="zh-CN" altLang="en-US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模型应用</a:t>
          </a:r>
          <a:endParaRPr lang="zh-CN" altLang="en-US" dirty="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EA35995-BA07-413E-A42A-525650B85B96}" type="parTrans" cxnId="{06301A1F-5413-49DD-A550-F5B1B745656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636068-825D-4660-880B-55C191638007}" type="sibTrans" cxnId="{06301A1F-5413-49DD-A550-F5B1B7456565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11E1EA9-E19C-4D68-91B1-9CF462078ACD}" type="pres">
      <dgm:prSet presAssocID="{64821086-9955-4C13-B76F-5D8282824EC7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025BDB6-71B9-443E-B94D-27D1449310D6}" type="pres">
      <dgm:prSet presAssocID="{CD990507-8C83-4025-A64D-C97A651EAD89}" presName="node" presStyleLbl="node1" presStyleIdx="0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AD60CE-04A9-4B1F-B9C7-197024204B7B}" type="pres">
      <dgm:prSet presAssocID="{12BAD8D5-D6F8-47C4-AFEF-235260E698B5}" presName="sibTrans" presStyleLbl="sibTrans1D1" presStyleIdx="0" presStyleCnt="6"/>
      <dgm:spPr/>
      <dgm:t>
        <a:bodyPr/>
        <a:lstStyle/>
        <a:p>
          <a:endParaRPr lang="zh-CN" altLang="en-US"/>
        </a:p>
      </dgm:t>
    </dgm:pt>
    <dgm:pt modelId="{3CACE3D5-B6AA-4D2F-A962-7946694A39D1}" type="pres">
      <dgm:prSet presAssocID="{12BAD8D5-D6F8-47C4-AFEF-235260E698B5}" presName="connectorText" presStyleLbl="sibTrans1D1" presStyleIdx="0" presStyleCnt="6"/>
      <dgm:spPr/>
      <dgm:t>
        <a:bodyPr/>
        <a:lstStyle/>
        <a:p>
          <a:endParaRPr lang="zh-CN" altLang="en-US"/>
        </a:p>
      </dgm:t>
    </dgm:pt>
    <dgm:pt modelId="{E3412F4E-1B62-4FA2-B955-0153AC2420DA}" type="pres">
      <dgm:prSet presAssocID="{ADE2B659-AB8A-4B6A-A46C-9BCA7B72FFBC}" presName="node" presStyleLbl="node1" presStyleIdx="1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78DCAF-9022-490B-8755-907295869009}" type="pres">
      <dgm:prSet presAssocID="{41C7F7B0-A3B9-463A-9485-91E0782524B7}" presName="sibTrans" presStyleLbl="sibTrans1D1" presStyleIdx="1" presStyleCnt="6"/>
      <dgm:spPr/>
      <dgm:t>
        <a:bodyPr/>
        <a:lstStyle/>
        <a:p>
          <a:endParaRPr lang="zh-CN" altLang="en-US"/>
        </a:p>
      </dgm:t>
    </dgm:pt>
    <dgm:pt modelId="{FA90A728-5B14-41D4-BEB9-C4DFC9CFE97B}" type="pres">
      <dgm:prSet presAssocID="{41C7F7B0-A3B9-463A-9485-91E0782524B7}" presName="connectorText" presStyleLbl="sibTrans1D1" presStyleIdx="1" presStyleCnt="6"/>
      <dgm:spPr/>
      <dgm:t>
        <a:bodyPr/>
        <a:lstStyle/>
        <a:p>
          <a:endParaRPr lang="zh-CN" altLang="en-US"/>
        </a:p>
      </dgm:t>
    </dgm:pt>
    <dgm:pt modelId="{FFF21E6F-0E88-4CF5-974B-187209B289C5}" type="pres">
      <dgm:prSet presAssocID="{251F4316-EE9E-4BB2-B391-547419551062}" presName="node" presStyleLbl="node1" presStyleIdx="2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EB31E4-B21B-49BB-85F0-5668F3A1DFFB}" type="pres">
      <dgm:prSet presAssocID="{F1E4C494-09CC-41E0-A686-1B81E3D72357}" presName="sibTrans" presStyleLbl="sibTrans1D1" presStyleIdx="2" presStyleCnt="6"/>
      <dgm:spPr/>
      <dgm:t>
        <a:bodyPr/>
        <a:lstStyle/>
        <a:p>
          <a:endParaRPr lang="zh-CN" altLang="en-US"/>
        </a:p>
      </dgm:t>
    </dgm:pt>
    <dgm:pt modelId="{3FDD2D5B-CE19-4A8D-9FE6-64FC8CB10FC4}" type="pres">
      <dgm:prSet presAssocID="{F1E4C494-09CC-41E0-A686-1B81E3D72357}" presName="connectorText" presStyleLbl="sibTrans1D1" presStyleIdx="2" presStyleCnt="6"/>
      <dgm:spPr/>
      <dgm:t>
        <a:bodyPr/>
        <a:lstStyle/>
        <a:p>
          <a:endParaRPr lang="zh-CN" altLang="en-US"/>
        </a:p>
      </dgm:t>
    </dgm:pt>
    <dgm:pt modelId="{B761924A-9987-4D63-8FA8-F195D79E032D}" type="pres">
      <dgm:prSet presAssocID="{E2AD634E-A12B-41C4-91F4-1E7412F20677}" presName="node" presStyleLbl="node1" presStyleIdx="3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9FD296B-7AB2-4CF8-B6EB-FADC9F516C9C}" type="pres">
      <dgm:prSet presAssocID="{C65C1A3F-6841-455C-9185-5E3E7D1D5682}" presName="sibTrans" presStyleLbl="sibTrans1D1" presStyleIdx="3" presStyleCnt="6"/>
      <dgm:spPr/>
      <dgm:t>
        <a:bodyPr/>
        <a:lstStyle/>
        <a:p>
          <a:endParaRPr lang="zh-CN" altLang="en-US"/>
        </a:p>
      </dgm:t>
    </dgm:pt>
    <dgm:pt modelId="{04520D59-BB91-49E3-A596-1FE582181BD4}" type="pres">
      <dgm:prSet presAssocID="{C65C1A3F-6841-455C-9185-5E3E7D1D5682}" presName="connectorText" presStyleLbl="sibTrans1D1" presStyleIdx="3" presStyleCnt="6"/>
      <dgm:spPr/>
      <dgm:t>
        <a:bodyPr/>
        <a:lstStyle/>
        <a:p>
          <a:endParaRPr lang="zh-CN" altLang="en-US"/>
        </a:p>
      </dgm:t>
    </dgm:pt>
    <dgm:pt modelId="{C73655BD-4D15-4365-817F-6E32B40913CC}" type="pres">
      <dgm:prSet presAssocID="{EBA8BEC6-98CB-4F5F-9571-C857D8607D9D}" presName="node" presStyleLbl="node1" presStyleIdx="4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A310933-E6C8-4BF1-9A71-63C34425F908}" type="pres">
      <dgm:prSet presAssocID="{512E2E1B-A7C0-48B1-9956-C9155D2B824F}" presName="sibTrans" presStyleLbl="sibTrans1D1" presStyleIdx="4" presStyleCnt="6"/>
      <dgm:spPr/>
      <dgm:t>
        <a:bodyPr/>
        <a:lstStyle/>
        <a:p>
          <a:endParaRPr lang="zh-CN" altLang="en-US"/>
        </a:p>
      </dgm:t>
    </dgm:pt>
    <dgm:pt modelId="{68855054-BE80-4AC3-96DB-F5A9F815F814}" type="pres">
      <dgm:prSet presAssocID="{512E2E1B-A7C0-48B1-9956-C9155D2B824F}" presName="connectorText" presStyleLbl="sibTrans1D1" presStyleIdx="4" presStyleCnt="6"/>
      <dgm:spPr/>
      <dgm:t>
        <a:bodyPr/>
        <a:lstStyle/>
        <a:p>
          <a:endParaRPr lang="zh-CN" altLang="en-US"/>
        </a:p>
      </dgm:t>
    </dgm:pt>
    <dgm:pt modelId="{CEDB7662-02E1-4F64-9C34-EDF5C8E5FE97}" type="pres">
      <dgm:prSet presAssocID="{E9CB385B-8473-4183-8457-C2E47487A385}" presName="node" presStyleLbl="node1" presStyleIdx="5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CC1250-0E4A-4E8C-B758-F9787FA2FCDF}" type="pres">
      <dgm:prSet presAssocID="{BE035E7D-8A66-4F14-9C6C-A6708548A198}" presName="sibTrans" presStyleLbl="sibTrans1D1" presStyleIdx="5" presStyleCnt="6"/>
      <dgm:spPr/>
      <dgm:t>
        <a:bodyPr/>
        <a:lstStyle/>
        <a:p>
          <a:endParaRPr lang="zh-CN" altLang="en-US"/>
        </a:p>
      </dgm:t>
    </dgm:pt>
    <dgm:pt modelId="{2AE80B47-6B6D-465B-9C80-E7A1D2C9E98B}" type="pres">
      <dgm:prSet presAssocID="{BE035E7D-8A66-4F14-9C6C-A6708548A198}" presName="connectorText" presStyleLbl="sibTrans1D1" presStyleIdx="5" presStyleCnt="6"/>
      <dgm:spPr/>
      <dgm:t>
        <a:bodyPr/>
        <a:lstStyle/>
        <a:p>
          <a:endParaRPr lang="zh-CN" altLang="en-US"/>
        </a:p>
      </dgm:t>
    </dgm:pt>
    <dgm:pt modelId="{B909D08D-D667-428C-9257-EF263BE5B846}" type="pres">
      <dgm:prSet presAssocID="{A7B825FC-8230-45EB-91A9-50F7CD685371}" presName="node" presStyleLbl="node1" presStyleIdx="6" presStyleCnt="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D66DF22-FE30-430A-B62C-381A80B145D0}" type="presOf" srcId="{512E2E1B-A7C0-48B1-9956-C9155D2B824F}" destId="{AA310933-E6C8-4BF1-9A71-63C34425F908}" srcOrd="0" destOrd="0" presId="urn:microsoft.com/office/officeart/2005/8/layout/bProcess3"/>
    <dgm:cxn modelId="{A39651EF-D977-40B3-880E-F0A0706D9595}" type="presOf" srcId="{F1E4C494-09CC-41E0-A686-1B81E3D72357}" destId="{75EB31E4-B21B-49BB-85F0-5668F3A1DFFB}" srcOrd="0" destOrd="0" presId="urn:microsoft.com/office/officeart/2005/8/layout/bProcess3"/>
    <dgm:cxn modelId="{830958EF-0C22-4B66-93AA-1BDEC21337D3}" type="presOf" srcId="{41C7F7B0-A3B9-463A-9485-91E0782524B7}" destId="{F978DCAF-9022-490B-8755-907295869009}" srcOrd="0" destOrd="0" presId="urn:microsoft.com/office/officeart/2005/8/layout/bProcess3"/>
    <dgm:cxn modelId="{2D4507F7-1A06-48C7-98B7-83CB9494CC20}" type="presOf" srcId="{A7B825FC-8230-45EB-91A9-50F7CD685371}" destId="{B909D08D-D667-428C-9257-EF263BE5B846}" srcOrd="0" destOrd="0" presId="urn:microsoft.com/office/officeart/2005/8/layout/bProcess3"/>
    <dgm:cxn modelId="{06BC273B-CEED-4E04-91A5-469C2CD66037}" type="presOf" srcId="{41C7F7B0-A3B9-463A-9485-91E0782524B7}" destId="{FA90A728-5B14-41D4-BEB9-C4DFC9CFE97B}" srcOrd="1" destOrd="0" presId="urn:microsoft.com/office/officeart/2005/8/layout/bProcess3"/>
    <dgm:cxn modelId="{3A9ECB32-5E24-4FB4-9C10-E8F72DA17FC2}" srcId="{64821086-9955-4C13-B76F-5D8282824EC7}" destId="{251F4316-EE9E-4BB2-B391-547419551062}" srcOrd="2" destOrd="0" parTransId="{886595CB-6455-4291-ABA2-AC1921CF2E21}" sibTransId="{F1E4C494-09CC-41E0-A686-1B81E3D72357}"/>
    <dgm:cxn modelId="{786955AF-931F-4FF3-9E00-D8E48CA5D0DC}" type="presOf" srcId="{E9CB385B-8473-4183-8457-C2E47487A385}" destId="{CEDB7662-02E1-4F64-9C34-EDF5C8E5FE97}" srcOrd="0" destOrd="0" presId="urn:microsoft.com/office/officeart/2005/8/layout/bProcess3"/>
    <dgm:cxn modelId="{C25B9D52-18B6-4909-94BB-E70FD0675C95}" type="presOf" srcId="{12BAD8D5-D6F8-47C4-AFEF-235260E698B5}" destId="{61AD60CE-04A9-4B1F-B9C7-197024204B7B}" srcOrd="0" destOrd="0" presId="urn:microsoft.com/office/officeart/2005/8/layout/bProcess3"/>
    <dgm:cxn modelId="{A9E8A572-C704-4469-89FA-9D510BDE9AC2}" type="presOf" srcId="{BE035E7D-8A66-4F14-9C6C-A6708548A198}" destId="{05CC1250-0E4A-4E8C-B758-F9787FA2FCDF}" srcOrd="0" destOrd="0" presId="urn:microsoft.com/office/officeart/2005/8/layout/bProcess3"/>
    <dgm:cxn modelId="{C40F13E9-F815-4EF9-BF74-F050DEB12182}" srcId="{64821086-9955-4C13-B76F-5D8282824EC7}" destId="{EBA8BEC6-98CB-4F5F-9571-C857D8607D9D}" srcOrd="4" destOrd="0" parTransId="{99C292DA-B0A5-432A-86C3-C498588D6BEE}" sibTransId="{512E2E1B-A7C0-48B1-9956-C9155D2B824F}"/>
    <dgm:cxn modelId="{EF7C420F-256A-4FD7-8C92-9296A83F22E6}" type="presOf" srcId="{E2AD634E-A12B-41C4-91F4-1E7412F20677}" destId="{B761924A-9987-4D63-8FA8-F195D79E032D}" srcOrd="0" destOrd="0" presId="urn:microsoft.com/office/officeart/2005/8/layout/bProcess3"/>
    <dgm:cxn modelId="{98057569-C2A7-4C84-8F93-F1B6E1114C8B}" type="presOf" srcId="{ADE2B659-AB8A-4B6A-A46C-9BCA7B72FFBC}" destId="{E3412F4E-1B62-4FA2-B955-0153AC2420DA}" srcOrd="0" destOrd="0" presId="urn:microsoft.com/office/officeart/2005/8/layout/bProcess3"/>
    <dgm:cxn modelId="{E6F21200-8E42-4FEA-8D32-AAD66794D4DB}" type="presOf" srcId="{F1E4C494-09CC-41E0-A686-1B81E3D72357}" destId="{3FDD2D5B-CE19-4A8D-9FE6-64FC8CB10FC4}" srcOrd="1" destOrd="0" presId="urn:microsoft.com/office/officeart/2005/8/layout/bProcess3"/>
    <dgm:cxn modelId="{E7B761E1-A144-4C8B-A103-6AC259B9D208}" type="presOf" srcId="{CD990507-8C83-4025-A64D-C97A651EAD89}" destId="{6025BDB6-71B9-443E-B94D-27D1449310D6}" srcOrd="0" destOrd="0" presId="urn:microsoft.com/office/officeart/2005/8/layout/bProcess3"/>
    <dgm:cxn modelId="{CEE4DD52-A4FA-4493-9A40-6D0A5B019CE1}" type="presOf" srcId="{C65C1A3F-6841-455C-9185-5E3E7D1D5682}" destId="{04520D59-BB91-49E3-A596-1FE582181BD4}" srcOrd="1" destOrd="0" presId="urn:microsoft.com/office/officeart/2005/8/layout/bProcess3"/>
    <dgm:cxn modelId="{EE507419-96EA-4618-A3E5-38DEBFC2A76E}" srcId="{64821086-9955-4C13-B76F-5D8282824EC7}" destId="{CD990507-8C83-4025-A64D-C97A651EAD89}" srcOrd="0" destOrd="0" parTransId="{B395960A-120A-4A3C-A932-95ED5C65C740}" sibTransId="{12BAD8D5-D6F8-47C4-AFEF-235260E698B5}"/>
    <dgm:cxn modelId="{5CE41D5A-E795-4703-98E7-368A316B338C}" type="presOf" srcId="{C65C1A3F-6841-455C-9185-5E3E7D1D5682}" destId="{09FD296B-7AB2-4CF8-B6EB-FADC9F516C9C}" srcOrd="0" destOrd="0" presId="urn:microsoft.com/office/officeart/2005/8/layout/bProcess3"/>
    <dgm:cxn modelId="{54B6C263-91A7-42C9-A19B-69CDDE395BCD}" type="presOf" srcId="{251F4316-EE9E-4BB2-B391-547419551062}" destId="{FFF21E6F-0E88-4CF5-974B-187209B289C5}" srcOrd="0" destOrd="0" presId="urn:microsoft.com/office/officeart/2005/8/layout/bProcess3"/>
    <dgm:cxn modelId="{2D4FE847-3EB7-4B67-818D-F555672A418E}" type="presOf" srcId="{64821086-9955-4C13-B76F-5D8282824EC7}" destId="{F11E1EA9-E19C-4D68-91B1-9CF462078ACD}" srcOrd="0" destOrd="0" presId="urn:microsoft.com/office/officeart/2005/8/layout/bProcess3"/>
    <dgm:cxn modelId="{41E48396-68B4-494E-9B2F-87B12B91EE7C}" type="presOf" srcId="{EBA8BEC6-98CB-4F5F-9571-C857D8607D9D}" destId="{C73655BD-4D15-4365-817F-6E32B40913CC}" srcOrd="0" destOrd="0" presId="urn:microsoft.com/office/officeart/2005/8/layout/bProcess3"/>
    <dgm:cxn modelId="{E11027F9-64D7-4638-9C6C-44A3033497F3}" type="presOf" srcId="{512E2E1B-A7C0-48B1-9956-C9155D2B824F}" destId="{68855054-BE80-4AC3-96DB-F5A9F815F814}" srcOrd="1" destOrd="0" presId="urn:microsoft.com/office/officeart/2005/8/layout/bProcess3"/>
    <dgm:cxn modelId="{5A72905E-D86D-44FD-9196-7B329CF546E1}" type="presOf" srcId="{12BAD8D5-D6F8-47C4-AFEF-235260E698B5}" destId="{3CACE3D5-B6AA-4D2F-A962-7946694A39D1}" srcOrd="1" destOrd="0" presId="urn:microsoft.com/office/officeart/2005/8/layout/bProcess3"/>
    <dgm:cxn modelId="{129D50BC-3C7F-4FB2-B2EB-D99EE216FA12}" srcId="{64821086-9955-4C13-B76F-5D8282824EC7}" destId="{E2AD634E-A12B-41C4-91F4-1E7412F20677}" srcOrd="3" destOrd="0" parTransId="{4958447F-18A1-4CB7-BD22-EE1B35517AC5}" sibTransId="{C65C1A3F-6841-455C-9185-5E3E7D1D5682}"/>
    <dgm:cxn modelId="{EE851EA3-1C67-4771-82C5-08B64167E3F9}" srcId="{64821086-9955-4C13-B76F-5D8282824EC7}" destId="{ADE2B659-AB8A-4B6A-A46C-9BCA7B72FFBC}" srcOrd="1" destOrd="0" parTransId="{76386CFF-A10D-4515-BD01-17271AC0FDDE}" sibTransId="{41C7F7B0-A3B9-463A-9485-91E0782524B7}"/>
    <dgm:cxn modelId="{135D8250-A4BB-475C-A161-691492A2CF00}" type="presOf" srcId="{BE035E7D-8A66-4F14-9C6C-A6708548A198}" destId="{2AE80B47-6B6D-465B-9C80-E7A1D2C9E98B}" srcOrd="1" destOrd="0" presId="urn:microsoft.com/office/officeart/2005/8/layout/bProcess3"/>
    <dgm:cxn modelId="{06301A1F-5413-49DD-A550-F5B1B7456565}" srcId="{64821086-9955-4C13-B76F-5D8282824EC7}" destId="{A7B825FC-8230-45EB-91A9-50F7CD685371}" srcOrd="6" destOrd="0" parTransId="{FEA35995-BA07-413E-A42A-525650B85B96}" sibTransId="{F7636068-825D-4660-880B-55C191638007}"/>
    <dgm:cxn modelId="{9746BDBF-BA79-4062-81FB-AFF305C41FCE}" srcId="{64821086-9955-4C13-B76F-5D8282824EC7}" destId="{E9CB385B-8473-4183-8457-C2E47487A385}" srcOrd="5" destOrd="0" parTransId="{4C55F639-E806-4E78-B83F-41444C863EAA}" sibTransId="{BE035E7D-8A66-4F14-9C6C-A6708548A198}"/>
    <dgm:cxn modelId="{A2CEAC40-6CB5-489A-98C9-0E9CEA2B774D}" type="presParOf" srcId="{F11E1EA9-E19C-4D68-91B1-9CF462078ACD}" destId="{6025BDB6-71B9-443E-B94D-27D1449310D6}" srcOrd="0" destOrd="0" presId="urn:microsoft.com/office/officeart/2005/8/layout/bProcess3"/>
    <dgm:cxn modelId="{FCA8D324-FAAC-4E55-9151-342A59D74E88}" type="presParOf" srcId="{F11E1EA9-E19C-4D68-91B1-9CF462078ACD}" destId="{61AD60CE-04A9-4B1F-B9C7-197024204B7B}" srcOrd="1" destOrd="0" presId="urn:microsoft.com/office/officeart/2005/8/layout/bProcess3"/>
    <dgm:cxn modelId="{57391CFF-A6C3-428D-898A-F9873AE0CCBE}" type="presParOf" srcId="{61AD60CE-04A9-4B1F-B9C7-197024204B7B}" destId="{3CACE3D5-B6AA-4D2F-A962-7946694A39D1}" srcOrd="0" destOrd="0" presId="urn:microsoft.com/office/officeart/2005/8/layout/bProcess3"/>
    <dgm:cxn modelId="{C208DEB4-F736-4870-9656-1EB14A2DCC88}" type="presParOf" srcId="{F11E1EA9-E19C-4D68-91B1-9CF462078ACD}" destId="{E3412F4E-1B62-4FA2-B955-0153AC2420DA}" srcOrd="2" destOrd="0" presId="urn:microsoft.com/office/officeart/2005/8/layout/bProcess3"/>
    <dgm:cxn modelId="{56D6A72C-1889-40E4-A8C5-ED255107994E}" type="presParOf" srcId="{F11E1EA9-E19C-4D68-91B1-9CF462078ACD}" destId="{F978DCAF-9022-490B-8755-907295869009}" srcOrd="3" destOrd="0" presId="urn:microsoft.com/office/officeart/2005/8/layout/bProcess3"/>
    <dgm:cxn modelId="{8CF529B6-ADFD-4F41-BD03-5E3E11FE4B39}" type="presParOf" srcId="{F978DCAF-9022-490B-8755-907295869009}" destId="{FA90A728-5B14-41D4-BEB9-C4DFC9CFE97B}" srcOrd="0" destOrd="0" presId="urn:microsoft.com/office/officeart/2005/8/layout/bProcess3"/>
    <dgm:cxn modelId="{F5895900-B86D-4722-A561-51C3AECD314A}" type="presParOf" srcId="{F11E1EA9-E19C-4D68-91B1-9CF462078ACD}" destId="{FFF21E6F-0E88-4CF5-974B-187209B289C5}" srcOrd="4" destOrd="0" presId="urn:microsoft.com/office/officeart/2005/8/layout/bProcess3"/>
    <dgm:cxn modelId="{50878716-D1E8-4BCD-9F18-0974AC484B39}" type="presParOf" srcId="{F11E1EA9-E19C-4D68-91B1-9CF462078ACD}" destId="{75EB31E4-B21B-49BB-85F0-5668F3A1DFFB}" srcOrd="5" destOrd="0" presId="urn:microsoft.com/office/officeart/2005/8/layout/bProcess3"/>
    <dgm:cxn modelId="{4854D905-EC41-4F19-931F-45A1A9B45BEB}" type="presParOf" srcId="{75EB31E4-B21B-49BB-85F0-5668F3A1DFFB}" destId="{3FDD2D5B-CE19-4A8D-9FE6-64FC8CB10FC4}" srcOrd="0" destOrd="0" presId="urn:microsoft.com/office/officeart/2005/8/layout/bProcess3"/>
    <dgm:cxn modelId="{AE3DFCE0-0DAB-42A4-AE7D-394410886F72}" type="presParOf" srcId="{F11E1EA9-E19C-4D68-91B1-9CF462078ACD}" destId="{B761924A-9987-4D63-8FA8-F195D79E032D}" srcOrd="6" destOrd="0" presId="urn:microsoft.com/office/officeart/2005/8/layout/bProcess3"/>
    <dgm:cxn modelId="{1225BF17-E34B-48EF-92A3-EA84B5CE0192}" type="presParOf" srcId="{F11E1EA9-E19C-4D68-91B1-9CF462078ACD}" destId="{09FD296B-7AB2-4CF8-B6EB-FADC9F516C9C}" srcOrd="7" destOrd="0" presId="urn:microsoft.com/office/officeart/2005/8/layout/bProcess3"/>
    <dgm:cxn modelId="{899E506F-3036-45F4-AEDA-B0B05EECF834}" type="presParOf" srcId="{09FD296B-7AB2-4CF8-B6EB-FADC9F516C9C}" destId="{04520D59-BB91-49E3-A596-1FE582181BD4}" srcOrd="0" destOrd="0" presId="urn:microsoft.com/office/officeart/2005/8/layout/bProcess3"/>
    <dgm:cxn modelId="{56022D1F-B474-4CE9-B441-13C1C5DDA115}" type="presParOf" srcId="{F11E1EA9-E19C-4D68-91B1-9CF462078ACD}" destId="{C73655BD-4D15-4365-817F-6E32B40913CC}" srcOrd="8" destOrd="0" presId="urn:microsoft.com/office/officeart/2005/8/layout/bProcess3"/>
    <dgm:cxn modelId="{3BD3896D-B3BC-4450-8017-D3F832F3A3FC}" type="presParOf" srcId="{F11E1EA9-E19C-4D68-91B1-9CF462078ACD}" destId="{AA310933-E6C8-4BF1-9A71-63C34425F908}" srcOrd="9" destOrd="0" presId="urn:microsoft.com/office/officeart/2005/8/layout/bProcess3"/>
    <dgm:cxn modelId="{D10205B3-860F-4B60-8BB1-B041D8C90634}" type="presParOf" srcId="{AA310933-E6C8-4BF1-9A71-63C34425F908}" destId="{68855054-BE80-4AC3-96DB-F5A9F815F814}" srcOrd="0" destOrd="0" presId="urn:microsoft.com/office/officeart/2005/8/layout/bProcess3"/>
    <dgm:cxn modelId="{C158A7B4-8023-4246-A71E-109A4C968BAB}" type="presParOf" srcId="{F11E1EA9-E19C-4D68-91B1-9CF462078ACD}" destId="{CEDB7662-02E1-4F64-9C34-EDF5C8E5FE97}" srcOrd="10" destOrd="0" presId="urn:microsoft.com/office/officeart/2005/8/layout/bProcess3"/>
    <dgm:cxn modelId="{6DD8276D-E28C-456B-9805-0B0108182F46}" type="presParOf" srcId="{F11E1EA9-E19C-4D68-91B1-9CF462078ACD}" destId="{05CC1250-0E4A-4E8C-B758-F9787FA2FCDF}" srcOrd="11" destOrd="0" presId="urn:microsoft.com/office/officeart/2005/8/layout/bProcess3"/>
    <dgm:cxn modelId="{4B4E2459-B91B-4A69-A5C5-0C936FD4EF1D}" type="presParOf" srcId="{05CC1250-0E4A-4E8C-B758-F9787FA2FCDF}" destId="{2AE80B47-6B6D-465B-9C80-E7A1D2C9E98B}" srcOrd="0" destOrd="0" presId="urn:microsoft.com/office/officeart/2005/8/layout/bProcess3"/>
    <dgm:cxn modelId="{74D1A9A7-D65C-4CA7-890E-5810F15987B4}" type="presParOf" srcId="{F11E1EA9-E19C-4D68-91B1-9CF462078ACD}" destId="{B909D08D-D667-428C-9257-EF263BE5B846}" srcOrd="12" destOrd="0" presId="urn:microsoft.com/office/officeart/2005/8/layout/b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60E4C92-328E-4AE7-95E7-73393380DFA4}">
      <dsp:nvSpPr>
        <dsp:cNvPr id="0" name=""/>
        <dsp:cNvSpPr/>
      </dsp:nvSpPr>
      <dsp:spPr>
        <a:xfrm>
          <a:off x="3404" y="616148"/>
          <a:ext cx="2922225" cy="11138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0688" tIns="170688" rIns="170688" bIns="91440" numCol="1" spcCol="1270" anchor="t" anchorCtr="0">
          <a:noAutofit/>
        </a:bodyPr>
        <a:lstStyle/>
        <a:p>
          <a:pPr lvl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认知世界</a:t>
          </a:r>
          <a:endParaRPr lang="zh-CN" altLang="en-US" sz="24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404" y="616148"/>
        <a:ext cx="2922225" cy="742574"/>
      </dsp:txXfrm>
    </dsp:sp>
    <dsp:sp modelId="{9BEA0CF7-5282-4BC2-8435-43416E82B7B6}">
      <dsp:nvSpPr>
        <dsp:cNvPr id="0" name=""/>
        <dsp:cNvSpPr/>
      </dsp:nvSpPr>
      <dsp:spPr>
        <a:xfrm>
          <a:off x="601932" y="1625503"/>
          <a:ext cx="2922225" cy="102624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建模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31990" y="1655561"/>
        <a:ext cx="2862109" cy="966124"/>
      </dsp:txXfrm>
    </dsp:sp>
    <dsp:sp modelId="{5FC4D735-9469-4D04-BDA2-60BE7D2888F3}">
      <dsp:nvSpPr>
        <dsp:cNvPr id="0" name=""/>
        <dsp:cNvSpPr/>
      </dsp:nvSpPr>
      <dsp:spPr>
        <a:xfrm rot="21597572">
          <a:off x="3368628" y="621984"/>
          <a:ext cx="939157" cy="727549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-80000" prstMaterial="plastic">
          <a:bevelT w="50800" h="50800"/>
          <a:bevelB w="25400" h="2540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368628" y="767571"/>
        <a:ext cx="720892" cy="436529"/>
      </dsp:txXfrm>
    </dsp:sp>
    <dsp:sp modelId="{380C35AF-F77D-458C-8CB4-2C6BD6ABFD38}">
      <dsp:nvSpPr>
        <dsp:cNvPr id="0" name=""/>
        <dsp:cNvSpPr/>
      </dsp:nvSpPr>
      <dsp:spPr>
        <a:xfrm>
          <a:off x="4697625" y="612832"/>
          <a:ext cx="2922225" cy="1113861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706166"/>
                <a:satOff val="-1777"/>
                <a:lumOff val="2155"/>
                <a:alphaOff val="0"/>
                <a:tint val="96000"/>
                <a:lumMod val="104000"/>
              </a:schemeClr>
            </a:gs>
            <a:gs pos="100000">
              <a:schemeClr val="accent5">
                <a:hueOff val="1706166"/>
                <a:satOff val="-1777"/>
                <a:lumOff val="2155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3576" tIns="163576" rIns="163576" bIns="8763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3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改造世界</a:t>
          </a:r>
          <a:endParaRPr lang="zh-CN" altLang="en-US" sz="23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4697625" y="612832"/>
        <a:ext cx="2922225" cy="742574"/>
      </dsp:txXfrm>
    </dsp:sp>
    <dsp:sp modelId="{974CDE51-97C4-4D59-A8BF-8404FCC81B33}">
      <dsp:nvSpPr>
        <dsp:cNvPr id="0" name=""/>
        <dsp:cNvSpPr/>
      </dsp:nvSpPr>
      <dsp:spPr>
        <a:xfrm>
          <a:off x="5296153" y="1615555"/>
          <a:ext cx="2922225" cy="103950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1706166"/>
              <a:satOff val="-1777"/>
              <a:lumOff val="2155"/>
              <a:alphaOff val="0"/>
            </a:schemeClr>
          </a:solidFill>
          <a:prstDash val="solid"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z="190500" extrusionH="12700" prstMaterial="plastic">
          <a:bevelT w="50800" h="50800"/>
        </a:sp3d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t" anchorCtr="0">
          <a:noAutofit/>
        </a:bodyPr>
        <a:lstStyle/>
        <a:p>
          <a:pPr marL="228600" lvl="1" indent="-228600" algn="l" defTabSz="8890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2000" b="1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优化</a:t>
          </a:r>
          <a:endParaRPr lang="zh-CN" altLang="en-US" sz="2000" b="1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326599" y="1646001"/>
        <a:ext cx="2861333" cy="9786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1AD60CE-04A9-4B1F-B9C7-197024204B7B}">
      <dsp:nvSpPr>
        <dsp:cNvPr id="0" name=""/>
        <dsp:cNvSpPr/>
      </dsp:nvSpPr>
      <dsp:spPr>
        <a:xfrm>
          <a:off x="2349962" y="716822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90911" y="759845"/>
        <a:ext cx="26973" cy="5394"/>
      </dsp:txXfrm>
    </dsp:sp>
    <dsp:sp modelId="{6025BDB6-71B9-443E-B94D-27D1449310D6}">
      <dsp:nvSpPr>
        <dsp:cNvPr id="0" name=""/>
        <dsp:cNvSpPr/>
      </dsp:nvSpPr>
      <dsp:spPr>
        <a:xfrm>
          <a:off x="6230" y="58883"/>
          <a:ext cx="2345531" cy="14073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问题分析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30" y="58883"/>
        <a:ext cx="2345531" cy="1407318"/>
      </dsp:txXfrm>
    </dsp:sp>
    <dsp:sp modelId="{F978DCAF-9022-490B-8755-907295869009}">
      <dsp:nvSpPr>
        <dsp:cNvPr id="0" name=""/>
        <dsp:cNvSpPr/>
      </dsp:nvSpPr>
      <dsp:spPr>
        <a:xfrm>
          <a:off x="5234965" y="716822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9525" cap="rnd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75914" y="759845"/>
        <a:ext cx="26973" cy="5394"/>
      </dsp:txXfrm>
    </dsp:sp>
    <dsp:sp modelId="{E3412F4E-1B62-4FA2-B955-0153AC2420DA}">
      <dsp:nvSpPr>
        <dsp:cNvPr id="0" name=""/>
        <dsp:cNvSpPr/>
      </dsp:nvSpPr>
      <dsp:spPr>
        <a:xfrm>
          <a:off x="2891234" y="58883"/>
          <a:ext cx="2345531" cy="14073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模型假设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91234" y="58883"/>
        <a:ext cx="2345531" cy="1407318"/>
      </dsp:txXfrm>
    </dsp:sp>
    <dsp:sp modelId="{75EB31E4-B21B-49BB-85F0-5668F3A1DFFB}">
      <dsp:nvSpPr>
        <dsp:cNvPr id="0" name=""/>
        <dsp:cNvSpPr/>
      </dsp:nvSpPr>
      <dsp:spPr>
        <a:xfrm>
          <a:off x="1178996" y="1464401"/>
          <a:ext cx="5770006" cy="508872"/>
        </a:xfrm>
        <a:custGeom>
          <a:avLst/>
          <a:gdLst/>
          <a:ahLst/>
          <a:cxnLst/>
          <a:rect l="0" t="0" r="0" b="0"/>
          <a:pathLst>
            <a:path>
              <a:moveTo>
                <a:pt x="5770006" y="0"/>
              </a:moveTo>
              <a:lnTo>
                <a:pt x="5770006" y="271536"/>
              </a:lnTo>
              <a:lnTo>
                <a:pt x="0" y="271536"/>
              </a:lnTo>
              <a:lnTo>
                <a:pt x="0" y="508872"/>
              </a:lnTo>
            </a:path>
          </a:pathLst>
        </a:custGeom>
        <a:noFill/>
        <a:ln w="9525" cap="rnd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19120" y="1716140"/>
        <a:ext cx="289758" cy="5394"/>
      </dsp:txXfrm>
    </dsp:sp>
    <dsp:sp modelId="{FFF21E6F-0E88-4CF5-974B-187209B289C5}">
      <dsp:nvSpPr>
        <dsp:cNvPr id="0" name=""/>
        <dsp:cNvSpPr/>
      </dsp:nvSpPr>
      <dsp:spPr>
        <a:xfrm>
          <a:off x="5776237" y="58883"/>
          <a:ext cx="2345531" cy="1407318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建立模型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76237" y="58883"/>
        <a:ext cx="2345531" cy="1407318"/>
      </dsp:txXfrm>
    </dsp:sp>
    <dsp:sp modelId="{09FD296B-7AB2-4CF8-B6EB-FADC9F516C9C}">
      <dsp:nvSpPr>
        <dsp:cNvPr id="0" name=""/>
        <dsp:cNvSpPr/>
      </dsp:nvSpPr>
      <dsp:spPr>
        <a:xfrm>
          <a:off x="2349962" y="2663613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590911" y="2706636"/>
        <a:ext cx="26973" cy="5394"/>
      </dsp:txXfrm>
    </dsp:sp>
    <dsp:sp modelId="{B761924A-9987-4D63-8FA8-F195D79E032D}">
      <dsp:nvSpPr>
        <dsp:cNvPr id="0" name=""/>
        <dsp:cNvSpPr/>
      </dsp:nvSpPr>
      <dsp:spPr>
        <a:xfrm>
          <a:off x="6230" y="2005674"/>
          <a:ext cx="2345531" cy="1407318"/>
        </a:xfrm>
        <a:prstGeom prst="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模型求解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30" y="2005674"/>
        <a:ext cx="2345531" cy="1407318"/>
      </dsp:txXfrm>
    </dsp:sp>
    <dsp:sp modelId="{AA310933-E6C8-4BF1-9A71-63C34425F908}">
      <dsp:nvSpPr>
        <dsp:cNvPr id="0" name=""/>
        <dsp:cNvSpPr/>
      </dsp:nvSpPr>
      <dsp:spPr>
        <a:xfrm>
          <a:off x="5234965" y="2663613"/>
          <a:ext cx="508872" cy="91440"/>
        </a:xfrm>
        <a:custGeom>
          <a:avLst/>
          <a:gdLst/>
          <a:ahLst/>
          <a:cxnLst/>
          <a:rect l="0" t="0" r="0" b="0"/>
          <a:pathLst>
            <a:path>
              <a:moveTo>
                <a:pt x="0" y="45720"/>
              </a:moveTo>
              <a:lnTo>
                <a:pt x="508872" y="45720"/>
              </a:lnTo>
            </a:path>
          </a:pathLst>
        </a:custGeom>
        <a:noFill/>
        <a:ln w="9525" cap="rnd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475914" y="2706636"/>
        <a:ext cx="26973" cy="5394"/>
      </dsp:txXfrm>
    </dsp:sp>
    <dsp:sp modelId="{C73655BD-4D15-4365-817F-6E32B40913CC}">
      <dsp:nvSpPr>
        <dsp:cNvPr id="0" name=""/>
        <dsp:cNvSpPr/>
      </dsp:nvSpPr>
      <dsp:spPr>
        <a:xfrm>
          <a:off x="2891234" y="2005674"/>
          <a:ext cx="2345531" cy="1407318"/>
        </a:xfrm>
        <a:prstGeom prst="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模型分析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891234" y="2005674"/>
        <a:ext cx="2345531" cy="1407318"/>
      </dsp:txXfrm>
    </dsp:sp>
    <dsp:sp modelId="{05CC1250-0E4A-4E8C-B758-F9787FA2FCDF}">
      <dsp:nvSpPr>
        <dsp:cNvPr id="0" name=""/>
        <dsp:cNvSpPr/>
      </dsp:nvSpPr>
      <dsp:spPr>
        <a:xfrm>
          <a:off x="1178996" y="3411192"/>
          <a:ext cx="5770006" cy="508872"/>
        </a:xfrm>
        <a:custGeom>
          <a:avLst/>
          <a:gdLst/>
          <a:ahLst/>
          <a:cxnLst/>
          <a:rect l="0" t="0" r="0" b="0"/>
          <a:pathLst>
            <a:path>
              <a:moveTo>
                <a:pt x="5770006" y="0"/>
              </a:moveTo>
              <a:lnTo>
                <a:pt x="5770006" y="271536"/>
              </a:lnTo>
              <a:lnTo>
                <a:pt x="0" y="271536"/>
              </a:lnTo>
              <a:lnTo>
                <a:pt x="0" y="508872"/>
              </a:lnTo>
            </a:path>
          </a:pathLst>
        </a:custGeom>
        <a:noFill/>
        <a:ln w="9525" cap="rnd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  <a:scene3d>
          <a:camera prst="orthographicFront"/>
          <a:lightRig rig="flat" dir="t"/>
        </a:scene3d>
        <a:sp3d z="-40000" prstMaterial="matte"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5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3919120" y="3662931"/>
        <a:ext cx="289758" cy="5394"/>
      </dsp:txXfrm>
    </dsp:sp>
    <dsp:sp modelId="{CEDB7662-02E1-4F64-9C34-EDF5C8E5FE97}">
      <dsp:nvSpPr>
        <dsp:cNvPr id="0" name=""/>
        <dsp:cNvSpPr/>
      </dsp:nvSpPr>
      <dsp:spPr>
        <a:xfrm>
          <a:off x="5776237" y="2005674"/>
          <a:ext cx="2345531" cy="1407318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模型验证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5776237" y="2005674"/>
        <a:ext cx="2345531" cy="1407318"/>
      </dsp:txXfrm>
    </dsp:sp>
    <dsp:sp modelId="{B909D08D-D667-428C-9257-EF263BE5B846}">
      <dsp:nvSpPr>
        <dsp:cNvPr id="0" name=""/>
        <dsp:cNvSpPr/>
      </dsp:nvSpPr>
      <dsp:spPr>
        <a:xfrm>
          <a:off x="6230" y="3952465"/>
          <a:ext cx="2345531" cy="1407318"/>
        </a:xfrm>
        <a:prstGeom prst="rect">
          <a:avLst/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shade val="98000"/>
                <a:lumMod val="94000"/>
              </a:schemeClr>
            </a:gs>
          </a:gsLst>
          <a:lin ang="5400000" scaled="0"/>
        </a:gradFill>
        <a:ln>
          <a:noFill/>
        </a:ln>
        <a:effectLst>
          <a:outerShdw blurRad="38100" dist="25400" dir="5400000" rotWithShape="0">
            <a:srgbClr val="000000">
              <a:alpha val="25000"/>
            </a:srgbClr>
          </a:outerShdw>
        </a:effectLst>
        <a:scene3d>
          <a:camera prst="orthographicFront"/>
          <a:lightRig rig="flat" dir="t"/>
        </a:scene3d>
        <a:sp3d prstMaterial="plastic">
          <a:bevelT w="120900" h="88900"/>
          <a:bevelB w="88900" h="31750" prst="angle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56032" tIns="256032" rIns="256032" bIns="256032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600" kern="1200" dirty="0" smtClean="0">
              <a:latin typeface="微软雅黑" panose="020B0503020204020204" pitchFamily="34" charset="-122"/>
              <a:ea typeface="微软雅黑" panose="020B0503020204020204" pitchFamily="34" charset="-122"/>
            </a:rPr>
            <a:t>模型应用</a:t>
          </a:r>
          <a:endParaRPr lang="zh-CN" altLang="en-US" sz="3600" kern="1200" dirty="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6230" y="3952465"/>
        <a:ext cx="2345531" cy="1407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bProcess3">
  <dgm:title val=""/>
  <dgm:desc val=""/>
  <dgm:catLst>
    <dgm:cat type="process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bkpt" val="endCnv"/>
        </dgm:alg>
      </dgm:if>
      <dgm:else name="Name3">
        <dgm:alg type="snake">
          <dgm:param type="grDir" val="tR"/>
          <dgm:param type="flowDir" val="row"/>
          <dgm:param type="contDir" val="same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23"/>
      <dgm:constr type="sp" refType="w" refFor="ch" refForName="sibTrans" op="equ"/>
      <dgm:constr type="userB" for="des" forName="connectorText" refType="sp"/>
      <dgm:constr type="primFontSz" for="ch" ptType="node" op="equ" val="65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 fact="0.6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choose name="Name4">
            <dgm:if name="Name5" axis="self" func="var" arg="dir" op="equ" val="norm">
              <dgm:alg type="conn">
                <dgm:param type="connRout" val="bend"/>
                <dgm:param type="dim" val="1D"/>
                <dgm:param type="begPts" val="midR bCtr"/>
                <dgm:param type="endPts" val="midL tCtr"/>
              </dgm:alg>
            </dgm:if>
            <dgm:else name="Name6">
              <dgm:alg type="conn">
                <dgm:param type="connRout" val="bend"/>
                <dgm:param type="dim" val="1D"/>
                <dgm:param type="begPts" val="midL bCtr"/>
                <dgm:param type="endPts" val="midR tCtr"/>
              </dgm:alg>
            </dgm:else>
          </dgm:choose>
          <dgm:shape xmlns:r="http://schemas.openxmlformats.org/officeDocument/2006/relationships" type="conn" r:blip="" zOrderOff="-2">
            <dgm:adjLst/>
          </dgm:shape>
          <dgm:presOf axis="self"/>
          <dgm:constrLst>
            <dgm:constr type="begPad" val="-0.05"/>
            <dgm:constr type="endPad" val="0.9"/>
            <dgm:constr type="userA" for="ch" ref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rect" r:blip="" hideGeom="1">
              <dgm:adjLst/>
            </dgm:shape>
            <dgm:presOf axis="self"/>
            <dgm:constrLst>
              <dgm:constr type="userA"/>
              <dgm:constr type="userB"/>
              <dgm:constr type="w" refType="userA" fact="0.05"/>
              <dgm:constr type="h" refType="userB" fact="0.01"/>
              <dgm:constr type="lMarg" val="1"/>
              <dgm:constr type="rMarg" val="1"/>
              <dgm:constr type="tMarg"/>
              <dgm:constr type="bMarg"/>
            </dgm:constrLst>
            <dgm:ruleLst>
              <dgm:rule type="w" val="NaN" fact="0.6" max="NaN"/>
              <dgm:rule type="h" val="NaN" fact="0.6" max="NaN"/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wmf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37" y="88447"/>
            <a:ext cx="1047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066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7579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8824188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648656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言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633877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或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30465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65333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16255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37" y="105157"/>
            <a:ext cx="1047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64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36" y="141046"/>
            <a:ext cx="1047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9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36" y="173922"/>
            <a:ext cx="1047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2763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736" y="173922"/>
            <a:ext cx="1047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06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2197" y="100235"/>
            <a:ext cx="1047750" cy="104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9651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72058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0602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09725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157"/>
            <a:ext cx="2356674" cy="6853096"/>
            <a:chOff x="6627813" y="195610"/>
            <a:chExt cx="1952625" cy="5678141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5610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8C2C5-C629-4488-A41C-F0AB268ADA3C}" type="datetimeFigureOut">
              <a:rPr lang="zh-CN" altLang="en-US" smtClean="0"/>
              <a:t>2018/10/31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3BD58280-9452-4B5E-9BE1-17739021B86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4197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  <p:sldLayoutId id="2147483736" r:id="rId12"/>
    <p:sldLayoutId id="2147483737" r:id="rId13"/>
    <p:sldLayoutId id="2147483738" r:id="rId14"/>
    <p:sldLayoutId id="2147483739" r:id="rId15"/>
    <p:sldLayoutId id="2147483740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2">
              <a:lumMod val="7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AS-272697422774294@1442027540603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AS-272700253929486@1442028215475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8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DTSP.exe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ATSP.exe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计算</a:t>
            </a:r>
            <a:r>
              <a:rPr lang="zh-CN" altLang="en-US" dirty="0" smtClean="0"/>
              <a:t>机科学导论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		</a:t>
            </a:r>
            <a:r>
              <a:rPr lang="en-US" altLang="zh-CN" sz="4000" dirty="0" smtClean="0">
                <a:solidFill>
                  <a:srgbClr val="00B050"/>
                </a:solidFill>
              </a:rPr>
              <a:t>——</a:t>
            </a:r>
            <a:r>
              <a:rPr lang="zh-CN" altLang="en-US" sz="4000" dirty="0">
                <a:solidFill>
                  <a:srgbClr val="00B050"/>
                </a:solidFill>
              </a:rPr>
              <a:t>智能优化技术及其应用</a:t>
            </a:r>
            <a:endParaRPr lang="zh-CN" altLang="en-US" sz="4000" b="1" dirty="0">
              <a:solidFill>
                <a:srgbClr val="00B050"/>
              </a:solidFill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 smtClean="0"/>
              <a:t>龚文引</a:t>
            </a:r>
            <a:endParaRPr lang="en-US" altLang="zh-CN" dirty="0" smtClean="0"/>
          </a:p>
          <a:p>
            <a:r>
              <a:rPr lang="en-US" altLang="zh-CN" dirty="0" smtClean="0"/>
              <a:t>wygong@cug.edu.cn</a:t>
            </a:r>
          </a:p>
          <a:p>
            <a:r>
              <a:rPr lang="zh-CN" altLang="en-US" dirty="0" smtClean="0"/>
              <a:t>中国地质大学（武汉）计算机学院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28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路径优化应用场景</a:t>
            </a:r>
            <a:r>
              <a:rPr lang="en-US" altLang="zh-CN" dirty="0" smtClean="0"/>
              <a:t>——</a:t>
            </a:r>
            <a:r>
              <a:rPr lang="zh-CN" altLang="en-US" dirty="0"/>
              <a:t>无</a:t>
            </a:r>
            <a:r>
              <a:rPr lang="zh-CN" altLang="en-US" dirty="0" smtClean="0"/>
              <a:t>人仓库模型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889372"/>
            <a:ext cx="70485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722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和朋友到鲁磨路吃饭，选择哪家饭店</a:t>
            </a:r>
            <a:r>
              <a:rPr lang="zh-CN" altLang="en-US" b="1" dirty="0" smtClean="0">
                <a:solidFill>
                  <a:srgbClr val="FF0000"/>
                </a:solidFill>
              </a:rPr>
              <a:t>最好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有</a:t>
            </a:r>
            <a:r>
              <a:rPr lang="en-US" altLang="zh-CN" dirty="0" smtClean="0"/>
              <a:t>10</a:t>
            </a:r>
            <a:r>
              <a:rPr lang="zh-CN" altLang="en-US" dirty="0" smtClean="0"/>
              <a:t>万元，现要投资</a:t>
            </a:r>
            <a:r>
              <a:rPr lang="en-US" altLang="zh-CN" dirty="0" smtClean="0"/>
              <a:t>5</a:t>
            </a:r>
            <a:r>
              <a:rPr lang="zh-CN" altLang="en-US" dirty="0" smtClean="0"/>
              <a:t>支股票，怎样的投资策略才能获得</a:t>
            </a:r>
            <a:r>
              <a:rPr lang="zh-CN" altLang="en-US" b="1" dirty="0" smtClean="0">
                <a:solidFill>
                  <a:srgbClr val="FF0000"/>
                </a:solidFill>
              </a:rPr>
              <a:t>最佳</a:t>
            </a:r>
            <a:r>
              <a:rPr lang="zh-CN" altLang="en-US" dirty="0" smtClean="0">
                <a:solidFill>
                  <a:schemeClr val="tx1"/>
                </a:solidFill>
              </a:rPr>
              <a:t>收益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有</a:t>
            </a:r>
            <a:r>
              <a:rPr lang="en-US" altLang="zh-CN" dirty="0" smtClean="0"/>
              <a:t>1</a:t>
            </a:r>
            <a:r>
              <a:rPr lang="zh-CN" altLang="en-US" dirty="0" smtClean="0"/>
              <a:t>万元，怎么花销才能</a:t>
            </a:r>
            <a:r>
              <a:rPr lang="zh-CN" altLang="en-US" b="1" dirty="0" smtClean="0">
                <a:solidFill>
                  <a:srgbClr val="FF0000"/>
                </a:solidFill>
              </a:rPr>
              <a:t>最大</a:t>
            </a:r>
            <a:r>
              <a:rPr lang="zh-CN" altLang="en-US" dirty="0" smtClean="0"/>
              <a:t>程度赢得女朋友芳心？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怎样设计跑车的外形才能以</a:t>
            </a:r>
            <a:r>
              <a:rPr lang="zh-CN" altLang="en-US" b="1" dirty="0">
                <a:solidFill>
                  <a:srgbClr val="FF0000"/>
                </a:solidFill>
              </a:rPr>
              <a:t>最大</a:t>
            </a:r>
            <a:r>
              <a:rPr lang="zh-CN" altLang="en-US" dirty="0" smtClean="0"/>
              <a:t>程度减小空气阻力，同时</a:t>
            </a:r>
            <a:r>
              <a:rPr lang="zh-CN" altLang="en-US" b="1" dirty="0" smtClean="0">
                <a:solidFill>
                  <a:srgbClr val="FF0000"/>
                </a:solidFill>
              </a:rPr>
              <a:t>最大</a:t>
            </a:r>
            <a:r>
              <a:rPr lang="zh-CN" altLang="en-US" dirty="0" smtClean="0"/>
              <a:t>程度增加附着力？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5929" y="3374473"/>
            <a:ext cx="683467" cy="64634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956" y="5419272"/>
            <a:ext cx="1369656" cy="136965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980" y="4566428"/>
            <a:ext cx="3175000" cy="222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759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graphicFrame>
        <p:nvGraphicFramePr>
          <p:cNvPr id="4" name="图示 3"/>
          <p:cNvGraphicFramePr/>
          <p:nvPr>
            <p:extLst>
              <p:ext uri="{D42A27DB-BD31-4B8C-83A1-F6EECF244321}">
                <p14:modId xmlns:p14="http://schemas.microsoft.com/office/powerpoint/2010/main" val="2001974324"/>
              </p:ext>
            </p:extLst>
          </p:nvPr>
        </p:nvGraphicFramePr>
        <p:xfrm>
          <a:off x="2422770" y="1905000"/>
          <a:ext cx="8221783" cy="32678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5485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graphicFrame>
        <p:nvGraphicFramePr>
          <p:cNvPr id="7" name="图示 6"/>
          <p:cNvGraphicFramePr/>
          <p:nvPr>
            <p:extLst>
              <p:ext uri="{D42A27DB-BD31-4B8C-83A1-F6EECF244321}">
                <p14:modId xmlns:p14="http://schemas.microsoft.com/office/powerpoint/2010/main" val="2038664017"/>
              </p:ext>
            </p:extLst>
          </p:nvPr>
        </p:nvGraphicFramePr>
        <p:xfrm>
          <a:off x="2032000" y="1407429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03204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163" y="2722562"/>
            <a:ext cx="8191500" cy="2600325"/>
          </a:xfrm>
        </p:spPr>
      </p:pic>
    </p:spTree>
    <p:extLst>
      <p:ext uri="{BB962C8B-B14F-4D97-AF65-F5344CB8AC3E}">
        <p14:creationId xmlns:p14="http://schemas.microsoft.com/office/powerpoint/2010/main" val="2770583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6384" y="1905000"/>
            <a:ext cx="7149457" cy="4509796"/>
          </a:xfrm>
        </p:spPr>
      </p:pic>
    </p:spTree>
    <p:extLst>
      <p:ext uri="{BB962C8B-B14F-4D97-AF65-F5344CB8AC3E}">
        <p14:creationId xmlns:p14="http://schemas.microsoft.com/office/powerpoint/2010/main" val="30551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287" y="2320213"/>
            <a:ext cx="4582582" cy="3436937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381" y="2661525"/>
            <a:ext cx="4800600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78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优化问题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传统优化</a:t>
            </a:r>
            <a:r>
              <a:rPr lang="zh-CN" altLang="en-US" b="1" dirty="0">
                <a:solidFill>
                  <a:srgbClr val="FF0000"/>
                </a:solidFill>
              </a:rPr>
              <a:t>技术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智能优化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技术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智能优化技术今后研究方</a:t>
            </a:r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向</a:t>
            </a:r>
            <a:endParaRPr lang="zh-CN" altLang="en-US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0646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传统优化</a:t>
            </a:r>
            <a:r>
              <a:rPr lang="zh-CN" altLang="en-US" dirty="0"/>
              <a:t>技术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无约束的优化算法包括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最速下降法</a:t>
            </a:r>
            <a:r>
              <a:rPr lang="zh-CN" altLang="en-US" dirty="0"/>
              <a:t>（</a:t>
            </a:r>
            <a:r>
              <a:rPr lang="en-US" altLang="zh-CN" dirty="0"/>
              <a:t>steepest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共轭梯度法（</a:t>
            </a:r>
            <a:r>
              <a:rPr lang="en-US" altLang="zh-CN" dirty="0" smtClean="0"/>
              <a:t>conjugate gradient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牛顿法</a:t>
            </a:r>
            <a:r>
              <a:rPr lang="zh-CN" altLang="en-US" dirty="0"/>
              <a:t>（</a:t>
            </a:r>
            <a:r>
              <a:rPr lang="en-US" altLang="zh-CN" dirty="0"/>
              <a:t>Newton Algorithm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拟牛顿法</a:t>
            </a:r>
            <a:r>
              <a:rPr lang="zh-CN" altLang="en-US" dirty="0"/>
              <a:t>（</a:t>
            </a:r>
            <a:r>
              <a:rPr lang="en-US" altLang="zh-CN" dirty="0"/>
              <a:t>pseudo Newton Algorithms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信赖</a:t>
            </a:r>
            <a:r>
              <a:rPr lang="zh-CN" altLang="en-US" dirty="0"/>
              <a:t>域</a:t>
            </a:r>
            <a:r>
              <a:rPr lang="zh-CN" altLang="en-US" dirty="0" smtClean="0"/>
              <a:t>法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单纯形法</a:t>
            </a:r>
            <a:endParaRPr lang="en-US" altLang="zh-CN" dirty="0" smtClean="0"/>
          </a:p>
          <a:p>
            <a:r>
              <a:rPr lang="zh-CN" altLang="en-US" dirty="0" smtClean="0"/>
              <a:t>约束优化</a:t>
            </a:r>
            <a:r>
              <a:rPr lang="zh-CN" altLang="en-US" dirty="0"/>
              <a:t>算法包括</a:t>
            </a:r>
            <a:r>
              <a:rPr lang="zh-CN" altLang="en-US" dirty="0" smtClean="0"/>
              <a:t>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拉格朗日乘子法</a:t>
            </a:r>
            <a:r>
              <a:rPr lang="zh-CN" altLang="en-US" dirty="0"/>
              <a:t>（</a:t>
            </a:r>
            <a:r>
              <a:rPr lang="en-US" altLang="zh-CN" dirty="0"/>
              <a:t>Augmented </a:t>
            </a:r>
            <a:r>
              <a:rPr lang="en-US" altLang="zh-CN" dirty="0" err="1"/>
              <a:t>Lagrangian</a:t>
            </a:r>
            <a:r>
              <a:rPr lang="en-US" altLang="zh-CN" dirty="0"/>
              <a:t> Algorithms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序列二次规划（</a:t>
            </a:r>
            <a:r>
              <a:rPr lang="en-US" altLang="zh-CN" dirty="0" smtClean="0"/>
              <a:t>SQP</a:t>
            </a:r>
            <a:r>
              <a:rPr lang="zh-CN" altLang="en-US" dirty="0" smtClean="0"/>
              <a:t>）等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389" y="1904999"/>
            <a:ext cx="3108660" cy="4616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50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优化问题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传统优化算法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b="1" dirty="0" smtClean="0">
                <a:solidFill>
                  <a:srgbClr val="FF0000"/>
                </a:solidFill>
              </a:rPr>
              <a:t>智能优化</a:t>
            </a:r>
            <a:r>
              <a:rPr lang="zh-CN" altLang="en-US" b="1" dirty="0">
                <a:solidFill>
                  <a:srgbClr val="FF0000"/>
                </a:solidFill>
              </a:rPr>
              <a:t>技术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智能优化技术今后研究方向</a:t>
            </a:r>
          </a:p>
        </p:txBody>
      </p:sp>
    </p:spTree>
    <p:extLst>
      <p:ext uri="{BB962C8B-B14F-4D97-AF65-F5344CB8AC3E}">
        <p14:creationId xmlns:p14="http://schemas.microsoft.com/office/powerpoint/2010/main" val="4133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en-US" altLang="zh-CN" dirty="0" smtClean="0"/>
          </a:p>
          <a:p>
            <a:r>
              <a:rPr lang="zh-CN" altLang="en-US" dirty="0" smtClean="0"/>
              <a:t>传统优化</a:t>
            </a:r>
            <a:r>
              <a:rPr lang="zh-CN" altLang="en-US" dirty="0"/>
              <a:t>技术</a:t>
            </a:r>
            <a:endParaRPr lang="en-US" altLang="zh-CN" dirty="0" smtClean="0"/>
          </a:p>
          <a:p>
            <a:r>
              <a:rPr lang="zh-CN" altLang="en-US" dirty="0" smtClean="0"/>
              <a:t>智能优化</a:t>
            </a:r>
            <a:r>
              <a:rPr lang="zh-CN" altLang="en-US" dirty="0"/>
              <a:t>技术</a:t>
            </a:r>
            <a:endParaRPr lang="en-US" altLang="zh-CN" dirty="0" smtClean="0"/>
          </a:p>
          <a:p>
            <a:r>
              <a:rPr lang="zh-CN" altLang="en-US" dirty="0" smtClean="0"/>
              <a:t>智</a:t>
            </a:r>
            <a:r>
              <a:rPr lang="zh-CN" altLang="en-US" dirty="0"/>
              <a:t>能优化技术今后研究方向</a:t>
            </a:r>
          </a:p>
        </p:txBody>
      </p:sp>
    </p:spTree>
    <p:extLst>
      <p:ext uri="{BB962C8B-B14F-4D97-AF65-F5344CB8AC3E}">
        <p14:creationId xmlns:p14="http://schemas.microsoft.com/office/powerpoint/2010/main" val="2940330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智能优化</a:t>
            </a:r>
            <a:r>
              <a:rPr lang="zh-CN" altLang="en-US" dirty="0"/>
              <a:t>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96" y="0"/>
            <a:ext cx="63225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9689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0000"/>
                <a:lumMod val="120000"/>
              </a:schemeClr>
            </a:gs>
            <a:gs pos="100000">
              <a:schemeClr val="bg2">
                <a:shade val="98000"/>
                <a:satMod val="120000"/>
                <a:lumMod val="9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智能优</a:t>
            </a:r>
            <a:r>
              <a:rPr lang="zh-CN" altLang="en-US" dirty="0" smtClean="0"/>
              <a:t>化技术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89212" y="2133600"/>
            <a:ext cx="3149115" cy="3777622"/>
          </a:xfrm>
        </p:spPr>
        <p:txBody>
          <a:bodyPr/>
          <a:lstStyle/>
          <a:p>
            <a:r>
              <a:rPr lang="zh-CN" altLang="en-US" dirty="0" smtClean="0"/>
              <a:t>群体搜索</a:t>
            </a:r>
            <a:endParaRPr lang="en-US" altLang="zh-CN" dirty="0" smtClean="0"/>
          </a:p>
          <a:p>
            <a:r>
              <a:rPr lang="zh-CN" altLang="en-US" dirty="0" smtClean="0"/>
              <a:t>信息交互</a:t>
            </a:r>
            <a:endParaRPr lang="en-US" altLang="zh-CN" dirty="0" smtClean="0"/>
          </a:p>
          <a:p>
            <a:r>
              <a:rPr lang="zh-CN" altLang="en-US" dirty="0" smtClean="0"/>
              <a:t>隐并行性</a:t>
            </a:r>
            <a:endParaRPr lang="en-US" altLang="zh-CN" dirty="0" smtClean="0"/>
          </a:p>
          <a:p>
            <a:r>
              <a:rPr lang="zh-CN" altLang="en-US" dirty="0"/>
              <a:t>优胜劣汰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496" y="0"/>
            <a:ext cx="6322504" cy="6858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3806890"/>
            <a:ext cx="3211936" cy="3051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38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智能优化技术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641231"/>
            <a:ext cx="7408097" cy="4955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8875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智能优化技术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1295" y="1601920"/>
            <a:ext cx="7394244" cy="4967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15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智能优</a:t>
            </a:r>
            <a:r>
              <a:rPr lang="zh-CN" altLang="en-US" dirty="0" smtClean="0"/>
              <a:t>化技术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3753" y="2044392"/>
            <a:ext cx="6254772" cy="4207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78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智能优化技术</a:t>
            </a:r>
            <a:endParaRPr lang="zh-CN" altLang="en-US" dirty="0"/>
          </a:p>
        </p:txBody>
      </p:sp>
      <p:pic>
        <p:nvPicPr>
          <p:cNvPr id="10" name="内容占位符 9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9567" y="1535270"/>
            <a:ext cx="5449266" cy="5013326"/>
          </a:xfrm>
        </p:spPr>
      </p:pic>
    </p:spTree>
    <p:extLst>
      <p:ext uri="{BB962C8B-B14F-4D97-AF65-F5344CB8AC3E}">
        <p14:creationId xmlns:p14="http://schemas.microsoft.com/office/powerpoint/2010/main" val="69319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智能优化技术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——</a:t>
            </a:r>
            <a:r>
              <a:rPr lang="zh-CN" altLang="en-US" dirty="0" smtClean="0"/>
              <a:t>应用领域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92925" y="2259560"/>
            <a:ext cx="9529724" cy="4197394"/>
            <a:chOff x="2592925" y="2259560"/>
            <a:chExt cx="9529724" cy="4197394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926" y="2259560"/>
              <a:ext cx="5603724" cy="36590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" name="TextBox 25"/>
            <p:cNvSpPr txBox="1">
              <a:spLocks/>
            </p:cNvSpPr>
            <p:nvPr/>
          </p:nvSpPr>
          <p:spPr>
            <a:xfrm>
              <a:off x="2592925" y="6087622"/>
              <a:ext cx="6532414" cy="36933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dirty="0">
                  <a:latin typeface="Garamond" pitchFamily="18" charset="0"/>
                </a:rPr>
                <a:t>David J. </a:t>
              </a:r>
              <a:r>
                <a:rPr lang="en-US" altLang="zh-CN" dirty="0" smtClean="0">
                  <a:latin typeface="Garamond" pitchFamily="18" charset="0"/>
                </a:rPr>
                <a:t>Wales </a:t>
              </a:r>
              <a:r>
                <a:rPr lang="en-US" altLang="zh-CN" dirty="0">
                  <a:latin typeface="Garamond" pitchFamily="18" charset="0"/>
                </a:rPr>
                <a:t>and Harold A. </a:t>
              </a:r>
              <a:r>
                <a:rPr lang="en-US" altLang="zh-CN" dirty="0" err="1" smtClean="0">
                  <a:latin typeface="Garamond" pitchFamily="18" charset="0"/>
                </a:rPr>
                <a:t>Scheraga</a:t>
              </a:r>
              <a:r>
                <a:rPr lang="en-US" altLang="zh-CN" dirty="0" smtClean="0">
                  <a:latin typeface="Garamond" pitchFamily="18" charset="0"/>
                </a:rPr>
                <a:t>. </a:t>
              </a:r>
              <a:r>
                <a:rPr lang="en-US" altLang="zh-CN" b="1" i="1" dirty="0" smtClean="0">
                  <a:solidFill>
                    <a:srgbClr val="0000FF"/>
                  </a:solidFill>
                  <a:latin typeface="Garamond" pitchFamily="18" charset="0"/>
                </a:rPr>
                <a:t>Science</a:t>
              </a:r>
              <a:r>
                <a:rPr lang="en-US" altLang="zh-CN" dirty="0" smtClean="0">
                  <a:latin typeface="Garamond" pitchFamily="18" charset="0"/>
                </a:rPr>
                <a:t>, 285:1368-1372, 1999.</a:t>
              </a:r>
              <a:endParaRPr lang="en-US" altLang="zh-CN" dirty="0">
                <a:latin typeface="Garamond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59678" y="2259560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00FF"/>
                  </a:solidFill>
                </a:rPr>
                <a:t>化学领域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59678" y="2779438"/>
              <a:ext cx="3862971" cy="3139126"/>
            </a:xfrm>
            <a:prstGeom prst="rect">
              <a:avLst/>
            </a:prstGeom>
            <a:ln w="12700">
              <a:solidFill>
                <a:schemeClr val="accent1"/>
              </a:solidFill>
              <a:prstDash val="dash"/>
            </a:ln>
          </p:spPr>
        </p:pic>
      </p:grpSp>
    </p:spTree>
    <p:extLst>
      <p:ext uri="{BB962C8B-B14F-4D97-AF65-F5344CB8AC3E}">
        <p14:creationId xmlns:p14="http://schemas.microsoft.com/office/powerpoint/2010/main" val="3686768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智能优化</a:t>
            </a:r>
            <a:r>
              <a:rPr lang="zh-CN" altLang="en-US" dirty="0"/>
              <a:t>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——</a:t>
            </a:r>
            <a:r>
              <a:rPr lang="zh-CN" altLang="en-US" dirty="0" smtClean="0"/>
              <a:t>应用领域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92925" y="2240902"/>
            <a:ext cx="9466696" cy="3659004"/>
            <a:chOff x="2592925" y="2240902"/>
            <a:chExt cx="9466696" cy="3659004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2926" y="2240902"/>
              <a:ext cx="5534037" cy="3123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" name="TextBox 25"/>
            <p:cNvSpPr txBox="1">
              <a:spLocks/>
            </p:cNvSpPr>
            <p:nvPr/>
          </p:nvSpPr>
          <p:spPr>
            <a:xfrm>
              <a:off x="2592925" y="5530574"/>
              <a:ext cx="9466696" cy="36933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latin typeface="Garamond" pitchFamily="18" charset="0"/>
                </a:rPr>
                <a:t>R. </a:t>
              </a:r>
              <a:r>
                <a:rPr lang="en-US" altLang="zh-CN" dirty="0" err="1" smtClean="0">
                  <a:latin typeface="Garamond" pitchFamily="18" charset="0"/>
                </a:rPr>
                <a:t>Speckbacher</a:t>
              </a:r>
              <a:r>
                <a:rPr lang="en-US" altLang="zh-CN" dirty="0" smtClean="0">
                  <a:latin typeface="Garamond" pitchFamily="18" charset="0"/>
                </a:rPr>
                <a:t>, J. </a:t>
              </a:r>
              <a:r>
                <a:rPr lang="en-US" altLang="zh-CN" dirty="0">
                  <a:latin typeface="Garamond" pitchFamily="18" charset="0"/>
                </a:rPr>
                <a:t>H. </a:t>
              </a:r>
              <a:r>
                <a:rPr lang="en-US" altLang="zh-CN" dirty="0" err="1" smtClean="0">
                  <a:latin typeface="Garamond" pitchFamily="18" charset="0"/>
                </a:rPr>
                <a:t>Behrmann</a:t>
              </a:r>
              <a:r>
                <a:rPr lang="en-US" altLang="zh-CN" dirty="0" smtClean="0">
                  <a:latin typeface="Garamond" pitchFamily="18" charset="0"/>
                </a:rPr>
                <a:t>, T. </a:t>
              </a:r>
              <a:r>
                <a:rPr lang="en-US" altLang="zh-CN" dirty="0">
                  <a:latin typeface="Garamond" pitchFamily="18" charset="0"/>
                </a:rPr>
                <a:t>J. </a:t>
              </a:r>
              <a:r>
                <a:rPr lang="en-US" altLang="zh-CN" dirty="0" smtClean="0">
                  <a:latin typeface="Garamond" pitchFamily="18" charset="0"/>
                </a:rPr>
                <a:t>Nagel, M. </a:t>
              </a:r>
              <a:r>
                <a:rPr lang="en-US" altLang="zh-CN" dirty="0" err="1" smtClean="0">
                  <a:latin typeface="Garamond" pitchFamily="18" charset="0"/>
                </a:rPr>
                <a:t>Stipp</a:t>
              </a:r>
              <a:r>
                <a:rPr lang="en-US" altLang="zh-CN" dirty="0" smtClean="0">
                  <a:latin typeface="Garamond" pitchFamily="18" charset="0"/>
                </a:rPr>
                <a:t>, </a:t>
              </a:r>
              <a:r>
                <a:rPr lang="en-US" altLang="zh-CN" dirty="0">
                  <a:latin typeface="Garamond" pitchFamily="18" charset="0"/>
                </a:rPr>
                <a:t>and </a:t>
              </a:r>
              <a:r>
                <a:rPr lang="en-US" altLang="zh-CN" dirty="0" smtClean="0">
                  <a:latin typeface="Garamond" pitchFamily="18" charset="0"/>
                </a:rPr>
                <a:t>C. </a:t>
              </a:r>
              <a:r>
                <a:rPr lang="en-US" altLang="zh-CN" dirty="0">
                  <a:latin typeface="Garamond" pitchFamily="18" charset="0"/>
                </a:rPr>
                <a:t>W. </a:t>
              </a:r>
              <a:r>
                <a:rPr lang="en-US" altLang="zh-CN" dirty="0" err="1" smtClean="0">
                  <a:latin typeface="Garamond" pitchFamily="18" charset="0"/>
                </a:rPr>
                <a:t>Devey</a:t>
              </a:r>
              <a:r>
                <a:rPr lang="en-US" altLang="zh-CN" dirty="0" smtClean="0">
                  <a:latin typeface="Garamond" pitchFamily="18" charset="0"/>
                </a:rPr>
                <a:t>. </a:t>
              </a:r>
              <a:r>
                <a:rPr lang="en-US" altLang="zh-CN" b="1" i="1" dirty="0">
                  <a:solidFill>
                    <a:srgbClr val="0000FF"/>
                  </a:solidFill>
                  <a:latin typeface="Garamond" pitchFamily="18" charset="0"/>
                </a:rPr>
                <a:t>Geology</a:t>
              </a:r>
              <a:r>
                <a:rPr lang="en-US" altLang="zh-CN" dirty="0">
                  <a:latin typeface="Garamond" pitchFamily="18" charset="0"/>
                </a:rPr>
                <a:t>, 39(7):</a:t>
              </a:r>
              <a:r>
                <a:rPr lang="en-US" altLang="zh-CN" dirty="0" smtClean="0">
                  <a:latin typeface="Garamond" pitchFamily="18" charset="0"/>
                </a:rPr>
                <a:t>651–654, 2011.</a:t>
              </a:r>
              <a:endParaRPr lang="en-US" altLang="zh-CN" dirty="0">
                <a:latin typeface="Garamond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59678" y="2240902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00FF"/>
                  </a:solidFill>
                </a:rPr>
                <a:t>地学领域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96650" y="2853975"/>
              <a:ext cx="3862971" cy="2473068"/>
            </a:xfrm>
            <a:prstGeom prst="rect">
              <a:avLst/>
            </a:prstGeom>
            <a:ln w="12700">
              <a:solidFill>
                <a:schemeClr val="accent1"/>
              </a:solidFill>
              <a:prstDash val="dash"/>
            </a:ln>
          </p:spPr>
        </p:pic>
      </p:grpSp>
    </p:spTree>
    <p:extLst>
      <p:ext uri="{BB962C8B-B14F-4D97-AF65-F5344CB8AC3E}">
        <p14:creationId xmlns:p14="http://schemas.microsoft.com/office/powerpoint/2010/main" val="35794949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智能优化</a:t>
            </a:r>
            <a:r>
              <a:rPr lang="zh-CN" altLang="en-US" dirty="0"/>
              <a:t>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——</a:t>
            </a:r>
            <a:r>
              <a:rPr lang="zh-CN" altLang="en-US" dirty="0" smtClean="0"/>
              <a:t>应用领域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92925" y="2128936"/>
            <a:ext cx="9444926" cy="4197394"/>
            <a:chOff x="2592925" y="2128936"/>
            <a:chExt cx="9444926" cy="4197394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2925" y="2128936"/>
              <a:ext cx="4283736" cy="36590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" name="TextBox 25"/>
            <p:cNvSpPr txBox="1">
              <a:spLocks/>
            </p:cNvSpPr>
            <p:nvPr/>
          </p:nvSpPr>
          <p:spPr>
            <a:xfrm>
              <a:off x="2592925" y="5956998"/>
              <a:ext cx="6849655" cy="36933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latin typeface="Garamond" pitchFamily="18" charset="0"/>
                </a:rPr>
                <a:t>P. </a:t>
              </a:r>
              <a:r>
                <a:rPr lang="en-US" altLang="zh-CN" dirty="0" err="1" smtClean="0">
                  <a:latin typeface="Garamond" pitchFamily="18" charset="0"/>
                </a:rPr>
                <a:t>Juhas</a:t>
              </a:r>
              <a:r>
                <a:rPr lang="en-US" altLang="zh-CN" dirty="0" smtClean="0">
                  <a:latin typeface="Garamond" pitchFamily="18" charset="0"/>
                </a:rPr>
                <a:t>, </a:t>
              </a:r>
              <a:r>
                <a:rPr lang="en-US" altLang="zh-CN" i="1" dirty="0" smtClean="0">
                  <a:latin typeface="Garamond" pitchFamily="18" charset="0"/>
                </a:rPr>
                <a:t>et al</a:t>
              </a:r>
              <a:r>
                <a:rPr lang="en-US" altLang="zh-CN" dirty="0" smtClean="0">
                  <a:latin typeface="Garamond" pitchFamily="18" charset="0"/>
                </a:rPr>
                <a:t>. </a:t>
              </a:r>
              <a:r>
                <a:rPr lang="en-US" altLang="zh-CN" b="1" i="1" dirty="0">
                  <a:solidFill>
                    <a:srgbClr val="0000FF"/>
                  </a:solidFill>
                  <a:latin typeface="Garamond" pitchFamily="18" charset="0"/>
                </a:rPr>
                <a:t>ACTA </a:t>
              </a:r>
              <a:r>
                <a:rPr lang="en-US" altLang="zh-CN" b="1" i="1" dirty="0" err="1" smtClean="0">
                  <a:solidFill>
                    <a:srgbClr val="0000FF"/>
                  </a:solidFill>
                  <a:latin typeface="Garamond" pitchFamily="18" charset="0"/>
                </a:rPr>
                <a:t>Crystallographica</a:t>
              </a:r>
              <a:r>
                <a:rPr lang="en-US" altLang="zh-CN" b="1" i="1" dirty="0" smtClean="0">
                  <a:solidFill>
                    <a:srgbClr val="0000FF"/>
                  </a:solidFill>
                  <a:latin typeface="Garamond" pitchFamily="18" charset="0"/>
                </a:rPr>
                <a:t> Section A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pitchFamily="18" charset="0"/>
                </a:rPr>
                <a:t>. A71: 562–568, 2015</a:t>
              </a:r>
              <a:r>
                <a:rPr lang="en-US" altLang="zh-CN" dirty="0" smtClean="0">
                  <a:latin typeface="Garamond" pitchFamily="18" charset="0"/>
                </a:rPr>
                <a:t>.</a:t>
              </a:r>
              <a:endParaRPr lang="en-US" altLang="zh-CN" dirty="0">
                <a:latin typeface="Garamond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048768" y="2128936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00FF"/>
                  </a:solidFill>
                </a:rPr>
                <a:t>物理学领域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8768" y="2667326"/>
              <a:ext cx="4989083" cy="2613802"/>
            </a:xfrm>
            <a:prstGeom prst="rect">
              <a:avLst/>
            </a:prstGeom>
            <a:ln w="12700">
              <a:solidFill>
                <a:schemeClr val="accent1"/>
              </a:solidFill>
              <a:prstDash val="dash"/>
            </a:ln>
          </p:spPr>
        </p:pic>
      </p:grpSp>
    </p:spTree>
    <p:extLst>
      <p:ext uri="{BB962C8B-B14F-4D97-AF65-F5344CB8AC3E}">
        <p14:creationId xmlns:p14="http://schemas.microsoft.com/office/powerpoint/2010/main" val="154386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智能优化</a:t>
            </a:r>
            <a:r>
              <a:rPr lang="zh-CN" altLang="en-US" dirty="0"/>
              <a:t>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——</a:t>
            </a:r>
            <a:r>
              <a:rPr lang="zh-CN" altLang="en-US" dirty="0" smtClean="0"/>
              <a:t>应用领域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92925" y="2371733"/>
            <a:ext cx="9466696" cy="3677463"/>
            <a:chOff x="2592925" y="2371733"/>
            <a:chExt cx="9466696" cy="3677463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2925" y="2390192"/>
              <a:ext cx="4078780" cy="31234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" name="TextBox 25"/>
            <p:cNvSpPr txBox="1">
              <a:spLocks/>
            </p:cNvSpPr>
            <p:nvPr/>
          </p:nvSpPr>
          <p:spPr>
            <a:xfrm>
              <a:off x="2592925" y="5679864"/>
              <a:ext cx="9466696" cy="36933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latin typeface="Garamond" pitchFamily="18" charset="0"/>
                </a:rPr>
                <a:t>B. E. </a:t>
              </a:r>
              <a:r>
                <a:rPr lang="en-US" altLang="zh-CN" dirty="0" err="1" smtClean="0">
                  <a:latin typeface="Garamond" pitchFamily="18" charset="0"/>
                </a:rPr>
                <a:t>Cohanim</a:t>
              </a:r>
              <a:r>
                <a:rPr lang="en-US" altLang="zh-CN" dirty="0" smtClean="0">
                  <a:latin typeface="Garamond" pitchFamily="18" charset="0"/>
                </a:rPr>
                <a:t> and J. N. Hewitt. </a:t>
              </a:r>
              <a:r>
                <a:rPr lang="en-US" altLang="zh-CN" b="1" i="1" dirty="0">
                  <a:solidFill>
                    <a:srgbClr val="0000FF"/>
                  </a:solidFill>
                  <a:latin typeface="Garamond" pitchFamily="18" charset="0"/>
                </a:rPr>
                <a:t>The Astrophysical Journal Supplement Series</a:t>
              </a:r>
              <a:r>
                <a:rPr lang="en-US" altLang="zh-CN" dirty="0">
                  <a:solidFill>
                    <a:schemeClr val="tx1"/>
                  </a:solidFill>
                  <a:latin typeface="Garamond" pitchFamily="18" charset="0"/>
                </a:rPr>
                <a:t>, 154:705–719, 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pitchFamily="18" charset="0"/>
                </a:rPr>
                <a:t>2004.</a:t>
              </a:r>
              <a:endParaRPr lang="en-US" altLang="zh-CN" dirty="0">
                <a:solidFill>
                  <a:schemeClr val="tx1"/>
                </a:solidFill>
                <a:latin typeface="Garamond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792269" y="2371733"/>
              <a:ext cx="13468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00FF"/>
                  </a:solidFill>
                </a:rPr>
                <a:t>天文</a:t>
              </a:r>
              <a:r>
                <a:rPr lang="zh-CN" altLang="en-US" b="1" dirty="0" smtClean="0">
                  <a:solidFill>
                    <a:srgbClr val="0000FF"/>
                  </a:solidFill>
                </a:rPr>
                <a:t>学领域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269" y="2741065"/>
              <a:ext cx="5197346" cy="1402108"/>
            </a:xfrm>
            <a:prstGeom prst="rect">
              <a:avLst/>
            </a:prstGeom>
            <a:ln w="12700">
              <a:solidFill>
                <a:schemeClr val="accent1"/>
              </a:solidFill>
              <a:prstDash val="dash"/>
            </a:ln>
          </p:spPr>
        </p:pic>
      </p:grpSp>
    </p:spTree>
    <p:extLst>
      <p:ext uri="{BB962C8B-B14F-4D97-AF65-F5344CB8AC3E}">
        <p14:creationId xmlns:p14="http://schemas.microsoft.com/office/powerpoint/2010/main" val="3462228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solidFill>
                  <a:srgbClr val="FF0000"/>
                </a:solidFill>
              </a:rPr>
              <a:t>优化问题</a:t>
            </a:r>
            <a:endParaRPr lang="en-US" altLang="zh-CN" b="1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传统优化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技术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智能优化</a:t>
            </a:r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技术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>
                <a:solidFill>
                  <a:schemeClr val="bg1">
                    <a:lumMod val="65000"/>
                  </a:schemeClr>
                </a:solidFill>
              </a:rPr>
              <a:t>智能优化技术今后研究方向</a:t>
            </a:r>
          </a:p>
        </p:txBody>
      </p:sp>
    </p:spTree>
    <p:extLst>
      <p:ext uri="{BB962C8B-B14F-4D97-AF65-F5344CB8AC3E}">
        <p14:creationId xmlns:p14="http://schemas.microsoft.com/office/powerpoint/2010/main" val="910782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智能优化</a:t>
            </a:r>
            <a:r>
              <a:rPr lang="zh-CN" altLang="en-US" dirty="0"/>
              <a:t>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——</a:t>
            </a:r>
            <a:r>
              <a:rPr lang="zh-CN" altLang="en-US" dirty="0" smtClean="0"/>
              <a:t>应用领域</a:t>
            </a:r>
            <a:endParaRPr lang="zh-CN" altLang="en-US" dirty="0"/>
          </a:p>
        </p:txBody>
      </p:sp>
      <p:grpSp>
        <p:nvGrpSpPr>
          <p:cNvPr id="9" name="组合 8"/>
          <p:cNvGrpSpPr/>
          <p:nvPr/>
        </p:nvGrpSpPr>
        <p:grpSpPr>
          <a:xfrm>
            <a:off x="2592925" y="2269096"/>
            <a:ext cx="9466696" cy="3752111"/>
            <a:chOff x="2592925" y="2269096"/>
            <a:chExt cx="9466696" cy="3752111"/>
          </a:xfrm>
        </p:grpSpPr>
        <p:sp>
          <p:nvSpPr>
            <p:cNvPr id="5" name="TextBox 25"/>
            <p:cNvSpPr txBox="1">
              <a:spLocks/>
            </p:cNvSpPr>
            <p:nvPr/>
          </p:nvSpPr>
          <p:spPr>
            <a:xfrm>
              <a:off x="2592925" y="5651875"/>
              <a:ext cx="9466696" cy="36933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dirty="0">
                  <a:latin typeface="Garamond" pitchFamily="18" charset="0"/>
                </a:rPr>
                <a:t>A. Chua, N. A. </a:t>
              </a:r>
              <a:r>
                <a:rPr lang="en-US" altLang="zh-CN" dirty="0" err="1">
                  <a:latin typeface="Garamond" pitchFamily="18" charset="0"/>
                </a:rPr>
                <a:t>Benedek</a:t>
              </a:r>
              <a:r>
                <a:rPr lang="en-US" altLang="zh-CN" dirty="0">
                  <a:latin typeface="Garamond" pitchFamily="18" charset="0"/>
                </a:rPr>
                <a:t>, L. Chen, M. W. </a:t>
              </a:r>
              <a:r>
                <a:rPr lang="en-US" altLang="zh-CN" dirty="0" err="1">
                  <a:latin typeface="Garamond" pitchFamily="18" charset="0"/>
                </a:rPr>
                <a:t>Finnis</a:t>
              </a:r>
              <a:r>
                <a:rPr lang="en-US" altLang="zh-CN" dirty="0">
                  <a:latin typeface="Garamond" pitchFamily="18" charset="0"/>
                </a:rPr>
                <a:t>, and A. P. Sutton. </a:t>
              </a:r>
              <a:r>
                <a:rPr lang="en-US" altLang="zh-CN" b="1" i="1" dirty="0">
                  <a:solidFill>
                    <a:srgbClr val="0000FF"/>
                  </a:solidFill>
                  <a:latin typeface="Garamond" pitchFamily="18" charset="0"/>
                </a:rPr>
                <a:t>Nature Materials</a:t>
              </a:r>
              <a:r>
                <a:rPr lang="en-US" altLang="zh-CN" dirty="0">
                  <a:latin typeface="Garamond" pitchFamily="18" charset="0"/>
                </a:rPr>
                <a:t>, 9, </a:t>
              </a:r>
              <a:r>
                <a:rPr lang="en-US" altLang="zh-CN" dirty="0" smtClean="0">
                  <a:latin typeface="Garamond" pitchFamily="18" charset="0"/>
                </a:rPr>
                <a:t>418-422, 2010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pitchFamily="18" charset="0"/>
                </a:rPr>
                <a:t>.</a:t>
              </a:r>
              <a:endParaRPr lang="en-US" altLang="zh-CN" dirty="0">
                <a:solidFill>
                  <a:schemeClr val="tx1"/>
                </a:solidFill>
                <a:latin typeface="Garamond" pitchFamily="18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2592925" y="2269096"/>
              <a:ext cx="9424613" cy="3252145"/>
              <a:chOff x="2592925" y="2269096"/>
              <a:chExt cx="9424613" cy="3252145"/>
            </a:xfrm>
          </p:grpSpPr>
          <p:pic>
            <p:nvPicPr>
              <p:cNvPr id="4" name="Picture 3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92925" y="2328142"/>
                <a:ext cx="4078780" cy="139477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blipFill dpi="0" rotWithShape="0">
                      <a:blip/>
                      <a:srcRect/>
                      <a:stretch>
                        <a:fillRect/>
                      </a:stretch>
                    </a:blip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FFFFFF"/>
                    </a:solidFill>
                    <a:round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rgbClr val="808080"/>
                      </a:outerShdw>
                    </a:effectLst>
                  </a14:hiddenEffects>
                </a:ext>
              </a:extLst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6792269" y="2269096"/>
                <a:ext cx="227658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b="1" dirty="0" smtClean="0">
                    <a:solidFill>
                      <a:srgbClr val="0000FF"/>
                    </a:solidFill>
                  </a:rPr>
                  <a:t>工程与材料科学领域</a:t>
                </a:r>
                <a:endParaRPr lang="zh-CN" altLang="en-US" b="1" dirty="0">
                  <a:solidFill>
                    <a:srgbClr val="0000FF"/>
                  </a:solidFill>
                </a:endParaRPr>
              </a:p>
            </p:txBody>
          </p:sp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792269" y="2748649"/>
                <a:ext cx="5225269" cy="2772592"/>
              </a:xfrm>
              <a:prstGeom prst="rect">
                <a:avLst/>
              </a:prstGeom>
              <a:ln w="12700">
                <a:solidFill>
                  <a:schemeClr val="accent1"/>
                </a:solidFill>
                <a:prstDash val="dash"/>
              </a:ln>
            </p:spPr>
          </p:pic>
          <p:pic>
            <p:nvPicPr>
              <p:cNvPr id="3" name="图片 2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592925" y="3851741"/>
                <a:ext cx="4078780" cy="16695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054965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智能优化</a:t>
            </a:r>
            <a:r>
              <a:rPr lang="zh-CN" altLang="en-US" dirty="0"/>
              <a:t>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——</a:t>
            </a:r>
            <a:r>
              <a:rPr lang="zh-CN" altLang="en-US" dirty="0" smtClean="0"/>
              <a:t>应用领域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92925" y="1842274"/>
            <a:ext cx="9191638" cy="4692019"/>
            <a:chOff x="2592925" y="1842274"/>
            <a:chExt cx="9191638" cy="4692019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2926" y="1886541"/>
              <a:ext cx="4153108" cy="415648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" name="TextBox 25"/>
            <p:cNvSpPr txBox="1">
              <a:spLocks/>
            </p:cNvSpPr>
            <p:nvPr/>
          </p:nvSpPr>
          <p:spPr>
            <a:xfrm>
              <a:off x="2592925" y="6164961"/>
              <a:ext cx="5776634" cy="36933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dirty="0">
                  <a:latin typeface="Garamond" pitchFamily="18" charset="0"/>
                </a:rPr>
                <a:t>Emily </a:t>
              </a:r>
              <a:r>
                <a:rPr lang="en-US" altLang="zh-CN" dirty="0" smtClean="0">
                  <a:latin typeface="Garamond" pitchFamily="18" charset="0"/>
                </a:rPr>
                <a:t>Nicholson, </a:t>
              </a:r>
              <a:r>
                <a:rPr lang="en-US" altLang="zh-CN" i="1" dirty="0" smtClean="0">
                  <a:latin typeface="Garamond" pitchFamily="18" charset="0"/>
                </a:rPr>
                <a:t>et al</a:t>
              </a:r>
              <a:r>
                <a:rPr lang="en-US" altLang="zh-CN" dirty="0" smtClean="0">
                  <a:latin typeface="Garamond" pitchFamily="18" charset="0"/>
                </a:rPr>
                <a:t>. </a:t>
              </a:r>
              <a:r>
                <a:rPr lang="en-US" altLang="zh-CN" b="1" i="1" dirty="0">
                  <a:solidFill>
                    <a:srgbClr val="0000FF"/>
                  </a:solidFill>
                  <a:latin typeface="Garamond" pitchFamily="18" charset="0"/>
                </a:rPr>
                <a:t>Ecology </a:t>
              </a:r>
              <a:r>
                <a:rPr lang="en-US" altLang="zh-CN" b="1" i="1" dirty="0" smtClean="0">
                  <a:solidFill>
                    <a:srgbClr val="0000FF"/>
                  </a:solidFill>
                  <a:latin typeface="Garamond" pitchFamily="18" charset="0"/>
                </a:rPr>
                <a:t>Letters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pitchFamily="18" charset="0"/>
                </a:rPr>
                <a:t>, 9</a:t>
              </a:r>
              <a:r>
                <a:rPr lang="en-US" altLang="zh-CN" dirty="0">
                  <a:solidFill>
                    <a:schemeClr val="tx1"/>
                  </a:solidFill>
                  <a:latin typeface="Garamond" pitchFamily="18" charset="0"/>
                </a:rPr>
                <a:t>: 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pitchFamily="18" charset="0"/>
                </a:rPr>
                <a:t>1049–1060, 2006.</a:t>
              </a:r>
              <a:endParaRPr lang="en-US" altLang="zh-CN" dirty="0">
                <a:solidFill>
                  <a:schemeClr val="tx1"/>
                </a:solidFill>
                <a:latin typeface="Garamond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860463" y="1842274"/>
              <a:ext cx="25090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rgbClr val="0000FF"/>
                  </a:solidFill>
                </a:rPr>
                <a:t>环境科学与生态学领域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60463" y="2333546"/>
              <a:ext cx="4924100" cy="3024805"/>
            </a:xfrm>
            <a:prstGeom prst="rect">
              <a:avLst/>
            </a:prstGeom>
            <a:ln w="12700">
              <a:solidFill>
                <a:schemeClr val="accent1"/>
              </a:solidFill>
              <a:prstDash val="dash"/>
            </a:ln>
          </p:spPr>
        </p:pic>
      </p:grpSp>
    </p:spTree>
    <p:extLst>
      <p:ext uri="{BB962C8B-B14F-4D97-AF65-F5344CB8AC3E}">
        <p14:creationId xmlns:p14="http://schemas.microsoft.com/office/powerpoint/2010/main" val="23693188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智能优化</a:t>
            </a:r>
            <a:r>
              <a:rPr lang="zh-CN" altLang="en-US" dirty="0"/>
              <a:t>技术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/>
              <a:t>	</a:t>
            </a:r>
            <a:r>
              <a:rPr lang="en-US" altLang="zh-CN" dirty="0" smtClean="0"/>
              <a:t>	——</a:t>
            </a:r>
            <a:r>
              <a:rPr lang="zh-CN" altLang="en-US" dirty="0" smtClean="0"/>
              <a:t>应用领域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92925" y="2138468"/>
            <a:ext cx="9466696" cy="4253677"/>
            <a:chOff x="2592925" y="2138468"/>
            <a:chExt cx="9466696" cy="4253677"/>
          </a:xfrm>
        </p:grpSpPr>
        <p:pic>
          <p:nvPicPr>
            <p:cNvPr id="4" name="Picture 3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592925" y="2197513"/>
              <a:ext cx="4094218" cy="31915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blipFill dpi="0" rotWithShape="0">
                    <a:blip/>
                    <a:srcRect/>
                    <a:stretch>
                      <a:fillRect/>
                    </a:stretch>
                  </a:blip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FFFFFF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</p:pic>
        <p:sp>
          <p:nvSpPr>
            <p:cNvPr id="5" name="TextBox 25"/>
            <p:cNvSpPr txBox="1">
              <a:spLocks/>
            </p:cNvSpPr>
            <p:nvPr/>
          </p:nvSpPr>
          <p:spPr>
            <a:xfrm>
              <a:off x="2592925" y="5521247"/>
              <a:ext cx="9466696" cy="36933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latin typeface="Garamond" pitchFamily="18" charset="0"/>
                </a:rPr>
                <a:t>M. </a:t>
              </a:r>
              <a:r>
                <a:rPr lang="en-US" altLang="zh-CN" dirty="0">
                  <a:latin typeface="Garamond" pitchFamily="18" charset="0"/>
                </a:rPr>
                <a:t>J. </a:t>
              </a:r>
              <a:r>
                <a:rPr lang="en-US" altLang="zh-CN" dirty="0" err="1" smtClean="0">
                  <a:latin typeface="Garamond" pitchFamily="18" charset="0"/>
                </a:rPr>
                <a:t>Brusco</a:t>
              </a:r>
              <a:r>
                <a:rPr lang="en-US" altLang="zh-CN" dirty="0" smtClean="0">
                  <a:latin typeface="Garamond" pitchFamily="18" charset="0"/>
                </a:rPr>
                <a:t>, D. </a:t>
              </a:r>
              <a:r>
                <a:rPr lang="en-US" altLang="zh-CN" dirty="0" err="1" smtClean="0">
                  <a:latin typeface="Garamond" pitchFamily="18" charset="0"/>
                </a:rPr>
                <a:t>Steinley</a:t>
              </a:r>
              <a:r>
                <a:rPr lang="en-US" altLang="zh-CN" dirty="0" smtClean="0">
                  <a:latin typeface="Garamond" pitchFamily="18" charset="0"/>
                </a:rPr>
                <a:t>, </a:t>
              </a:r>
              <a:r>
                <a:rPr lang="en-US" altLang="zh-CN" dirty="0">
                  <a:latin typeface="Garamond" pitchFamily="18" charset="0"/>
                </a:rPr>
                <a:t>J. </a:t>
              </a:r>
              <a:r>
                <a:rPr lang="en-US" altLang="zh-CN" dirty="0" smtClean="0">
                  <a:latin typeface="Garamond" pitchFamily="18" charset="0"/>
                </a:rPr>
                <a:t> </a:t>
              </a:r>
              <a:r>
                <a:rPr lang="en-US" altLang="zh-CN" dirty="0" err="1" smtClean="0">
                  <a:latin typeface="Garamond" pitchFamily="18" charset="0"/>
                </a:rPr>
                <a:t>Cradit</a:t>
              </a:r>
              <a:r>
                <a:rPr lang="en-US" altLang="zh-CN" dirty="0" smtClean="0">
                  <a:latin typeface="Garamond" pitchFamily="18" charset="0"/>
                </a:rPr>
                <a:t>, R. Singh. </a:t>
              </a:r>
              <a:r>
                <a:rPr lang="en-US" altLang="zh-CN" b="1" i="1" dirty="0">
                  <a:solidFill>
                    <a:srgbClr val="0000FF"/>
                  </a:solidFill>
                  <a:latin typeface="Garamond" pitchFamily="18" charset="0"/>
                </a:rPr>
                <a:t>Journal of Operations Management</a:t>
              </a:r>
              <a:r>
                <a:rPr lang="en-US" altLang="zh-CN" dirty="0" smtClean="0">
                  <a:latin typeface="Garamond" pitchFamily="18" charset="0"/>
                </a:rPr>
                <a:t>, 30: 454-466, 2012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pitchFamily="18" charset="0"/>
                </a:rPr>
                <a:t>.</a:t>
              </a:r>
              <a:endParaRPr lang="en-US" altLang="zh-CN" dirty="0">
                <a:solidFill>
                  <a:schemeClr val="tx1"/>
                </a:solidFill>
                <a:latin typeface="Garamond" pitchFamily="18" charset="0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792269" y="2138468"/>
              <a:ext cx="15792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>
                  <a:solidFill>
                    <a:srgbClr val="0000FF"/>
                  </a:solidFill>
                </a:rPr>
                <a:t>管理</a:t>
              </a:r>
              <a:r>
                <a:rPr lang="zh-CN" altLang="en-US" b="1" dirty="0" smtClean="0">
                  <a:solidFill>
                    <a:srgbClr val="0000FF"/>
                  </a:solidFill>
                </a:rPr>
                <a:t>科学领域</a:t>
              </a:r>
              <a:endParaRPr lang="zh-CN" altLang="en-US" b="1" dirty="0">
                <a:solidFill>
                  <a:srgbClr val="0000FF"/>
                </a:solidFill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2269" y="2619621"/>
              <a:ext cx="5225269" cy="2769392"/>
            </a:xfrm>
            <a:prstGeom prst="rect">
              <a:avLst/>
            </a:prstGeom>
            <a:ln w="12700">
              <a:solidFill>
                <a:schemeClr val="accent1"/>
              </a:solidFill>
              <a:prstDash val="dash"/>
            </a:ln>
          </p:spPr>
        </p:pic>
        <p:sp>
          <p:nvSpPr>
            <p:cNvPr id="8" name="TextBox 25"/>
            <p:cNvSpPr txBox="1">
              <a:spLocks/>
            </p:cNvSpPr>
            <p:nvPr/>
          </p:nvSpPr>
          <p:spPr>
            <a:xfrm>
              <a:off x="2592925" y="6022813"/>
              <a:ext cx="5925924" cy="36933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zh-CN" dirty="0" smtClean="0">
                  <a:latin typeface="Garamond" pitchFamily="18" charset="0"/>
                </a:rPr>
                <a:t>A. </a:t>
              </a:r>
              <a:r>
                <a:rPr lang="en-US" altLang="zh-CN" dirty="0">
                  <a:latin typeface="Garamond" pitchFamily="18" charset="0"/>
                </a:rPr>
                <a:t>Rodriguez and </a:t>
              </a:r>
              <a:r>
                <a:rPr lang="en-US" altLang="zh-CN" dirty="0" smtClean="0">
                  <a:latin typeface="Garamond" pitchFamily="18" charset="0"/>
                </a:rPr>
                <a:t>A. </a:t>
              </a:r>
              <a:r>
                <a:rPr lang="en-US" altLang="zh-CN" dirty="0" err="1">
                  <a:latin typeface="Garamond" pitchFamily="18" charset="0"/>
                </a:rPr>
                <a:t>Laio</a:t>
              </a:r>
              <a:r>
                <a:rPr lang="en-US" altLang="zh-CN" dirty="0">
                  <a:latin typeface="Garamond" pitchFamily="18" charset="0"/>
                </a:rPr>
                <a:t>. </a:t>
              </a:r>
              <a:r>
                <a:rPr lang="en-US" altLang="zh-CN" b="1" i="1" dirty="0" smtClean="0">
                  <a:solidFill>
                    <a:srgbClr val="0000FF"/>
                  </a:solidFill>
                  <a:latin typeface="Garamond" pitchFamily="18" charset="0"/>
                </a:rPr>
                <a:t>Science</a:t>
              </a:r>
              <a:r>
                <a:rPr lang="en-US" altLang="zh-CN" dirty="0" smtClean="0">
                  <a:latin typeface="Garamond" pitchFamily="18" charset="0"/>
                </a:rPr>
                <a:t>, 344(6191): 1492-1496, 2014</a:t>
              </a:r>
              <a:r>
                <a:rPr lang="en-US" altLang="zh-CN" dirty="0" smtClean="0">
                  <a:solidFill>
                    <a:schemeClr val="tx1"/>
                  </a:solidFill>
                  <a:latin typeface="Garamond" pitchFamily="18" charset="0"/>
                </a:rPr>
                <a:t>.</a:t>
              </a:r>
              <a:endParaRPr lang="en-US" altLang="zh-CN" dirty="0">
                <a:solidFill>
                  <a:schemeClr val="tx1"/>
                </a:solidFill>
                <a:latin typeface="Garamond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25155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提纲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优化问题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传统优化算法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dirty="0" smtClean="0">
                <a:solidFill>
                  <a:schemeClr val="bg1">
                    <a:lumMod val="65000"/>
                  </a:schemeClr>
                </a:solidFill>
              </a:rPr>
              <a:t>智能优化算法</a:t>
            </a:r>
            <a:endParaRPr lang="en-US" altLang="zh-CN" dirty="0" smtClean="0">
              <a:solidFill>
                <a:schemeClr val="bg1">
                  <a:lumMod val="65000"/>
                </a:schemeClr>
              </a:solidFill>
            </a:endParaRPr>
          </a:p>
          <a:p>
            <a:r>
              <a:rPr lang="zh-CN" altLang="en-US" b="1" dirty="0">
                <a:solidFill>
                  <a:srgbClr val="FF0000"/>
                </a:solidFill>
              </a:rPr>
              <a:t>智能优化技术今后研究方向</a:t>
            </a:r>
          </a:p>
        </p:txBody>
      </p:sp>
    </p:spTree>
    <p:extLst>
      <p:ext uri="{BB962C8B-B14F-4D97-AF65-F5344CB8AC3E}">
        <p14:creationId xmlns:p14="http://schemas.microsoft.com/office/powerpoint/2010/main" val="168795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智能优化技术今后研究方</a:t>
            </a:r>
            <a:r>
              <a:rPr lang="zh-CN" altLang="en-US" dirty="0" smtClean="0"/>
              <a:t>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	——</a:t>
            </a:r>
            <a:r>
              <a:rPr lang="zh-CN" altLang="en-US" dirty="0"/>
              <a:t>研究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592925" y="4539049"/>
            <a:ext cx="8915400" cy="2166551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/>
              <a:t>人工智能研究的重要途径和科学研究的前沿</a:t>
            </a:r>
          </a:p>
          <a:p>
            <a:pPr lvl="1"/>
            <a:r>
              <a:rPr lang="zh-CN" altLang="en-US" dirty="0"/>
              <a:t> 欧盟第七框架计划</a:t>
            </a:r>
            <a:r>
              <a:rPr lang="en-US" altLang="zh-CN" dirty="0"/>
              <a:t>2011</a:t>
            </a:r>
            <a:r>
              <a:rPr lang="zh-CN" altLang="en-US" dirty="0"/>
              <a:t>年启动“</a:t>
            </a:r>
            <a:r>
              <a:rPr lang="zh-CN" altLang="en-US" b="1" dirty="0">
                <a:solidFill>
                  <a:srgbClr val="0000FF"/>
                </a:solidFill>
              </a:rPr>
              <a:t>自然启发的计算</a:t>
            </a:r>
            <a:r>
              <a:rPr lang="zh-CN" altLang="en-US" dirty="0"/>
              <a:t>”项目</a:t>
            </a:r>
          </a:p>
          <a:p>
            <a:pPr lvl="1"/>
            <a:r>
              <a:rPr lang="zh-CN" altLang="en-US" dirty="0"/>
              <a:t> 俄罗斯</a:t>
            </a:r>
            <a:r>
              <a:rPr lang="en-US" altLang="zh-CN" dirty="0"/>
              <a:t>2011</a:t>
            </a:r>
            <a:r>
              <a:rPr lang="zh-CN" altLang="en-US" dirty="0"/>
              <a:t>年启动“</a:t>
            </a:r>
            <a:r>
              <a:rPr lang="en-US" altLang="zh-CN" b="1" dirty="0">
                <a:solidFill>
                  <a:srgbClr val="0000FF"/>
                </a:solidFill>
              </a:rPr>
              <a:t>2045</a:t>
            </a:r>
            <a:r>
              <a:rPr lang="zh-CN" altLang="en-US" b="1" dirty="0">
                <a:solidFill>
                  <a:srgbClr val="0000FF"/>
                </a:solidFill>
              </a:rPr>
              <a:t>人造大脑计划</a:t>
            </a:r>
            <a:r>
              <a:rPr lang="zh-CN" altLang="en-US" dirty="0"/>
              <a:t>”</a:t>
            </a:r>
          </a:p>
          <a:p>
            <a:pPr lvl="1"/>
            <a:r>
              <a:rPr lang="zh-CN" altLang="en-US" dirty="0"/>
              <a:t> 美国</a:t>
            </a:r>
            <a:r>
              <a:rPr lang="en-US" altLang="zh-CN" dirty="0"/>
              <a:t>2013</a:t>
            </a:r>
            <a:r>
              <a:rPr lang="zh-CN" altLang="en-US" dirty="0"/>
              <a:t>年启动新一轮的“</a:t>
            </a:r>
            <a:r>
              <a:rPr lang="zh-CN" altLang="en-US" b="1" dirty="0">
                <a:solidFill>
                  <a:srgbClr val="0000FF"/>
                </a:solidFill>
              </a:rPr>
              <a:t>脑研究计划</a:t>
            </a:r>
            <a:r>
              <a:rPr lang="zh-CN" altLang="en-US" dirty="0"/>
              <a:t>”</a:t>
            </a:r>
          </a:p>
          <a:p>
            <a:pPr lvl="1"/>
            <a:r>
              <a:rPr lang="zh-CN" altLang="en-US" dirty="0"/>
              <a:t> 国家中长期科技发展规划（</a:t>
            </a:r>
            <a:r>
              <a:rPr lang="en-US" altLang="zh-CN" dirty="0"/>
              <a:t>2006-2020</a:t>
            </a:r>
            <a:r>
              <a:rPr lang="zh-CN" altLang="en-US" dirty="0"/>
              <a:t>）重点领域（“</a:t>
            </a:r>
            <a:r>
              <a:rPr lang="zh-CN" altLang="en-US" b="1" dirty="0">
                <a:solidFill>
                  <a:srgbClr val="0000FF"/>
                </a:solidFill>
              </a:rPr>
              <a:t>智能信息处理</a:t>
            </a:r>
            <a:r>
              <a:rPr lang="zh-CN" altLang="en-US" dirty="0"/>
              <a:t>”、</a:t>
            </a:r>
            <a:br>
              <a:rPr lang="zh-CN" altLang="en-US" dirty="0"/>
            </a:br>
            <a:r>
              <a:rPr lang="zh-CN" altLang="en-US" dirty="0"/>
              <a:t>  “</a:t>
            </a:r>
            <a:r>
              <a:rPr lang="zh-CN" altLang="en-US" b="1" dirty="0">
                <a:solidFill>
                  <a:srgbClr val="0000FF"/>
                </a:solidFill>
              </a:rPr>
              <a:t>脑科学与认知科学</a:t>
            </a:r>
            <a:r>
              <a:rPr lang="zh-CN" altLang="en-US" dirty="0"/>
              <a:t>”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925" y="2018699"/>
            <a:ext cx="8077200" cy="2406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391419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智能优化技术今后研究方</a:t>
            </a:r>
            <a:r>
              <a:rPr lang="zh-CN" altLang="en-US" dirty="0" smtClean="0"/>
              <a:t>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	——</a:t>
            </a:r>
            <a:r>
              <a:rPr lang="zh-CN" altLang="en-US" dirty="0"/>
              <a:t>研究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2592925" y="2057452"/>
            <a:ext cx="8636000" cy="4585591"/>
            <a:chOff x="2592925" y="2057452"/>
            <a:chExt cx="8636000" cy="4585591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788" y="2057452"/>
              <a:ext cx="7772400" cy="1093788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35788" y="3237856"/>
              <a:ext cx="6434137" cy="3176587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8" name="组合 14"/>
            <p:cNvGrpSpPr>
              <a:grpSpLocks/>
            </p:cNvGrpSpPr>
            <p:nvPr/>
          </p:nvGrpSpPr>
          <p:grpSpPr bwMode="auto">
            <a:xfrm>
              <a:off x="2592925" y="4928543"/>
              <a:ext cx="8636000" cy="1714500"/>
              <a:chOff x="76200" y="4619625"/>
              <a:chExt cx="8636033" cy="1713905"/>
            </a:xfrm>
          </p:grpSpPr>
          <p:grpSp>
            <p:nvGrpSpPr>
              <p:cNvPr id="9" name="组合 12"/>
              <p:cNvGrpSpPr>
                <a:grpSpLocks/>
              </p:cNvGrpSpPr>
              <p:nvPr/>
            </p:nvGrpSpPr>
            <p:grpSpPr bwMode="auto">
              <a:xfrm>
                <a:off x="76200" y="4619625"/>
                <a:ext cx="8610600" cy="1019175"/>
                <a:chOff x="76200" y="4619625"/>
                <a:chExt cx="8610600" cy="1019175"/>
              </a:xfrm>
            </p:grpSpPr>
            <p:pic>
              <p:nvPicPr>
                <p:cNvPr id="11" name="Picture 4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6200" y="4619625"/>
                  <a:ext cx="8610600" cy="638175"/>
                </a:xfrm>
                <a:prstGeom prst="rect">
                  <a:avLst/>
                </a:prstGeom>
                <a:noFill/>
                <a:ln w="25400">
                  <a:solidFill>
                    <a:srgbClr val="0000FF"/>
                  </a:solidFill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12" name="直接箭头连接符 10"/>
                <p:cNvCxnSpPr>
                  <a:cxnSpLocks noChangeShapeType="1"/>
                </p:cNvCxnSpPr>
                <p:nvPr/>
              </p:nvCxnSpPr>
              <p:spPr bwMode="auto">
                <a:xfrm flipV="1">
                  <a:off x="2590800" y="5334000"/>
                  <a:ext cx="228600" cy="304800"/>
                </a:xfrm>
                <a:prstGeom prst="straightConnector1">
                  <a:avLst/>
                </a:prstGeom>
                <a:noFill/>
                <a:ln w="50800" algn="ctr">
                  <a:solidFill>
                    <a:srgbClr val="0000FF"/>
                  </a:solidFill>
                  <a:round/>
                  <a:headEnd/>
                  <a:tailEnd type="arrow" w="med" len="med"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</p:cxnSp>
          </p:grpSp>
          <p:sp>
            <p:nvSpPr>
              <p:cNvPr id="10" name="TextBox 13"/>
              <p:cNvSpPr txBox="1">
                <a:spLocks noChangeArrowheads="1"/>
              </p:cNvSpPr>
              <p:nvPr/>
            </p:nvSpPr>
            <p:spPr bwMode="auto">
              <a:xfrm>
                <a:off x="3628725" y="5410200"/>
                <a:ext cx="5083508" cy="923330"/>
              </a:xfrm>
              <a:prstGeom prst="rect">
                <a:avLst/>
              </a:prstGeom>
              <a:solidFill>
                <a:schemeClr val="bg1"/>
              </a:solidFill>
              <a:ln w="25400">
                <a:solidFill>
                  <a:srgbClr val="0000FF"/>
                </a:solidFill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>
                <a:lvl1pPr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1pPr>
                <a:lvl2pPr marL="742950" indent="-28575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2pPr>
                <a:lvl3pPr marL="11430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3pPr>
                <a:lvl4pPr marL="16002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4pPr>
                <a:lvl5pPr marL="2057400" indent="-228600"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800" b="1">
                    <a:solidFill>
                      <a:schemeClr val="tx1"/>
                    </a:solidFill>
                    <a:latin typeface="Times New Roman" panose="02020603050405020304" pitchFamily="18" charset="0"/>
                    <a:ea typeface="黑体" panose="02010609060101010101" pitchFamily="49" charset="-122"/>
                  </a:defRPr>
                </a:lvl9pPr>
              </a:lstStyle>
              <a:p>
                <a:r>
                  <a:rPr lang="zh-CN" altLang="en-US" sz="1800"/>
                  <a:t>普林斯顿高等研究院、卡耐基梅隆大学等机构的</a:t>
                </a:r>
                <a:endParaRPr lang="en-US" altLang="zh-CN" sz="1800"/>
              </a:p>
              <a:p>
                <a:r>
                  <a:rPr lang="zh-CN" altLang="en-US" sz="1800"/>
                  <a:t>科学家</a:t>
                </a:r>
                <a:r>
                  <a:rPr lang="en-US" altLang="zh-CN" sz="1800"/>
                  <a:t>2011</a:t>
                </a:r>
                <a:r>
                  <a:rPr lang="zh-CN" altLang="en-US" sz="1800"/>
                  <a:t>年在</a:t>
                </a:r>
                <a:r>
                  <a:rPr lang="en-US" altLang="zh-CN" sz="1800"/>
                  <a:t>《Science》</a:t>
                </a:r>
                <a:r>
                  <a:rPr lang="zh-CN" altLang="en-US" sz="1800"/>
                  <a:t>的论文指出，</a:t>
                </a:r>
                <a:r>
                  <a:rPr lang="zh-CN" altLang="en-US" sz="1800">
                    <a:solidFill>
                      <a:srgbClr val="FF0000"/>
                    </a:solidFill>
                  </a:rPr>
                  <a:t>从生物</a:t>
                </a:r>
                <a:endParaRPr lang="en-US" altLang="zh-CN" sz="1800">
                  <a:solidFill>
                    <a:srgbClr val="FF0000"/>
                  </a:solidFill>
                </a:endParaRPr>
              </a:p>
              <a:p>
                <a:r>
                  <a:rPr lang="zh-CN" altLang="en-US" sz="1800">
                    <a:solidFill>
                      <a:srgbClr val="FF0000"/>
                    </a:solidFill>
                  </a:rPr>
                  <a:t>启发的角度可以建立简单、高效的算法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71485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智能优化技术今后研究方</a:t>
            </a:r>
            <a:r>
              <a:rPr lang="zh-CN" altLang="en-US" dirty="0" smtClean="0"/>
              <a:t>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	——</a:t>
            </a:r>
            <a:r>
              <a:rPr lang="zh-CN" altLang="en-US" dirty="0"/>
              <a:t>研究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2592925" y="1859692"/>
            <a:ext cx="8990013" cy="4926013"/>
            <a:chOff x="2592925" y="1843216"/>
            <a:chExt cx="8990013" cy="4926013"/>
          </a:xfrm>
        </p:grpSpPr>
        <p:pic>
          <p:nvPicPr>
            <p:cNvPr id="13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11975" y="1843216"/>
              <a:ext cx="6400800" cy="1381125"/>
            </a:xfrm>
            <a:prstGeom prst="rect">
              <a:avLst/>
            </a:prstGeom>
            <a:noFill/>
            <a:ln w="254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92925" y="3367216"/>
              <a:ext cx="5124450" cy="3402013"/>
            </a:xfrm>
            <a:prstGeom prst="rect">
              <a:avLst/>
            </a:prstGeom>
            <a:noFill/>
            <a:ln w="12700">
              <a:solidFill>
                <a:schemeClr val="tx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69775" y="3367216"/>
              <a:ext cx="3713163" cy="1676400"/>
            </a:xfrm>
            <a:prstGeom prst="rect">
              <a:avLst/>
            </a:prstGeom>
            <a:noFill/>
            <a:ln w="25400">
              <a:solidFill>
                <a:srgbClr val="0000FF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4"/>
            <p:cNvSpPr txBox="1">
              <a:spLocks noChangeArrowheads="1"/>
            </p:cNvSpPr>
            <p:nvPr/>
          </p:nvSpPr>
          <p:spPr bwMode="auto">
            <a:xfrm>
              <a:off x="7853298" y="5186491"/>
              <a:ext cx="3729639" cy="1138773"/>
            </a:xfrm>
            <a:prstGeom prst="rect">
              <a:avLst/>
            </a:prstGeom>
            <a:solidFill>
              <a:schemeClr val="bg1"/>
            </a:solidFill>
            <a:ln w="254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square">
              <a:spAutoFit/>
            </a:bodyPr>
            <a:lstStyle>
              <a:lvl1pPr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1pPr>
              <a:lvl2pPr marL="742950" indent="-28575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2pPr>
              <a:lvl3pPr marL="11430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3pPr>
              <a:lvl4pPr marL="16002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4pPr>
              <a:lvl5pPr marL="2057400" indent="-228600"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800" b="1">
                  <a:solidFill>
                    <a:schemeClr val="tx1"/>
                  </a:solidFill>
                  <a:latin typeface="Times New Roman" panose="02020603050405020304" pitchFamily="18" charset="0"/>
                  <a:ea typeface="黑体" panose="02010609060101010101" pitchFamily="49" charset="-122"/>
                </a:defRPr>
              </a:lvl9pPr>
            </a:lstStyle>
            <a:p>
              <a:r>
                <a:rPr lang="en-US" altLang="zh-CN" sz="1700" dirty="0"/>
                <a:t>IBM</a:t>
              </a:r>
              <a:r>
                <a:rPr lang="zh-CN" altLang="en-US" sz="1700" dirty="0"/>
                <a:t>自主计算技术的负责人</a:t>
              </a:r>
              <a:r>
                <a:rPr lang="en-US" altLang="zh-CN" sz="1700" dirty="0" err="1"/>
                <a:t>Kephart</a:t>
              </a:r>
              <a:r>
                <a:rPr lang="zh-CN" altLang="en-US" sz="1700" dirty="0"/>
                <a:t>发表在</a:t>
              </a:r>
              <a:r>
                <a:rPr lang="en-US" altLang="zh-CN" sz="1700" dirty="0"/>
                <a:t>《</a:t>
              </a:r>
              <a:r>
                <a:rPr lang="en-US" altLang="zh-CN" sz="1700" dirty="0" err="1"/>
                <a:t>Sceince</a:t>
              </a:r>
              <a:r>
                <a:rPr lang="en-US" altLang="zh-CN" sz="1700" dirty="0"/>
                <a:t>》</a:t>
              </a:r>
              <a:r>
                <a:rPr lang="zh-CN" altLang="en-US" sz="1700" dirty="0"/>
                <a:t>的论文认为，</a:t>
              </a:r>
              <a:r>
                <a:rPr lang="zh-CN" altLang="en-US" sz="1700" dirty="0">
                  <a:solidFill>
                    <a:srgbClr val="FF0000"/>
                  </a:solidFill>
                </a:rPr>
                <a:t>通过模拟生物可以建立非常高效的计算机算法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44682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智能优化技术今后研究方</a:t>
            </a:r>
            <a:r>
              <a:rPr lang="zh-CN" altLang="en-US" dirty="0" smtClean="0"/>
              <a:t>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		——</a:t>
            </a:r>
            <a:r>
              <a:rPr lang="zh-CN" altLang="en-US" dirty="0"/>
              <a:t>研究</a:t>
            </a:r>
            <a:r>
              <a:rPr lang="zh-CN" altLang="en-US" dirty="0" smtClean="0"/>
              <a:t>背景</a:t>
            </a:r>
            <a:endParaRPr lang="zh-CN" altLang="en-US" dirty="0"/>
          </a:p>
        </p:txBody>
      </p:sp>
      <p:grpSp>
        <p:nvGrpSpPr>
          <p:cNvPr id="7" name="组合 6"/>
          <p:cNvGrpSpPr/>
          <p:nvPr/>
        </p:nvGrpSpPr>
        <p:grpSpPr>
          <a:xfrm>
            <a:off x="217046" y="1803401"/>
            <a:ext cx="6787204" cy="4992077"/>
            <a:chOff x="217046" y="1803401"/>
            <a:chExt cx="6787204" cy="4992077"/>
          </a:xfrm>
        </p:grpSpPr>
        <p:grpSp>
          <p:nvGrpSpPr>
            <p:cNvPr id="17" name="组合 16"/>
            <p:cNvGrpSpPr/>
            <p:nvPr/>
          </p:nvGrpSpPr>
          <p:grpSpPr>
            <a:xfrm>
              <a:off x="217046" y="1826846"/>
              <a:ext cx="6787204" cy="4968632"/>
              <a:chOff x="2592925" y="1810370"/>
              <a:chExt cx="6787204" cy="4968632"/>
            </a:xfrm>
          </p:grpSpPr>
          <p:pic>
            <p:nvPicPr>
              <p:cNvPr id="13" name="Picture 2"/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4247793" y="1810370"/>
                <a:ext cx="3809869" cy="1543754"/>
              </a:xfrm>
              <a:prstGeom prst="rect">
                <a:avLst/>
              </a:prstGeom>
              <a:noFill/>
              <a:ln w="254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4" name="Picture 3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2592925" y="3445740"/>
                <a:ext cx="6787204" cy="3333262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prstDash val="dash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7046" y="1803401"/>
              <a:ext cx="1572675" cy="1572675"/>
            </a:xfrm>
            <a:prstGeom prst="rect">
              <a:avLst/>
            </a:prstGeom>
          </p:spPr>
        </p:pic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26" y="4034611"/>
            <a:ext cx="4337538" cy="27608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226" y="1618448"/>
            <a:ext cx="4337538" cy="2322462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7174523" y="6111629"/>
            <a:ext cx="2321169" cy="58615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11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智能优化技术今后研究方向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Automated design and tuning of evolutionary </a:t>
            </a:r>
            <a:r>
              <a:rPr lang="en-US" altLang="zh-CN" b="1" dirty="0" smtClean="0"/>
              <a:t>algorithms</a:t>
            </a:r>
          </a:p>
          <a:p>
            <a:endParaRPr lang="en-US" altLang="zh-CN" b="1" dirty="0"/>
          </a:p>
          <a:p>
            <a:r>
              <a:rPr lang="en-US" altLang="zh-CN" b="1" dirty="0"/>
              <a:t>Using surrogate </a:t>
            </a:r>
            <a:r>
              <a:rPr lang="en-US" altLang="zh-CN" b="1" dirty="0" smtClean="0"/>
              <a:t>models</a:t>
            </a:r>
          </a:p>
          <a:p>
            <a:endParaRPr lang="en-US" altLang="zh-CN" b="1" dirty="0"/>
          </a:p>
          <a:p>
            <a:r>
              <a:rPr lang="en-US" altLang="zh-CN" b="1" dirty="0"/>
              <a:t>Handling many </a:t>
            </a:r>
            <a:r>
              <a:rPr lang="en-US" altLang="zh-CN" b="1" dirty="0" smtClean="0"/>
              <a:t>objectives</a:t>
            </a:r>
          </a:p>
          <a:p>
            <a:endParaRPr lang="en-US" altLang="zh-CN" b="1" dirty="0"/>
          </a:p>
          <a:p>
            <a:r>
              <a:rPr lang="en-US" altLang="zh-CN" b="1" dirty="0"/>
              <a:t>Generative and developmental </a:t>
            </a:r>
            <a:r>
              <a:rPr lang="en-US" altLang="zh-CN" b="1" dirty="0" smtClean="0"/>
              <a:t>representations</a:t>
            </a:r>
          </a:p>
          <a:p>
            <a:endParaRPr lang="en-US" altLang="zh-CN" b="1" dirty="0"/>
          </a:p>
          <a:p>
            <a:r>
              <a:rPr lang="en-US" altLang="zh-CN" b="1" dirty="0" smtClean="0"/>
              <a:t>Search-based software engineering</a:t>
            </a:r>
            <a:endParaRPr lang="zh-CN" altLang="en-US" b="1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57084" y="475546"/>
            <a:ext cx="3809869" cy="1543754"/>
          </a:xfrm>
          <a:prstGeom prst="rect">
            <a:avLst/>
          </a:prstGeom>
          <a:noFill/>
          <a:ln w="25400">
            <a:solidFill>
              <a:schemeClr val="tx1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83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智能优化技术今后研究方向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多目标优化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0412" y="1584455"/>
            <a:ext cx="69342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650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优化问题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69" y="1398954"/>
            <a:ext cx="3610707" cy="24071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6137" y="1398953"/>
            <a:ext cx="2359801" cy="24479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034" y="1398952"/>
            <a:ext cx="3671993" cy="244799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469" y="3968900"/>
            <a:ext cx="2725615" cy="27256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8034" y="4239169"/>
            <a:ext cx="3669259" cy="245534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9215" y="3924938"/>
            <a:ext cx="1973643" cy="2813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791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智能优化技术今后研究方向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多模态优化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693" y="2757423"/>
            <a:ext cx="5193738" cy="38953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6657" y="1905000"/>
            <a:ext cx="5467350" cy="388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01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智能优化技术今后研究方向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动态优化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4523" y="2133600"/>
            <a:ext cx="7190154" cy="388154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86" y="3014340"/>
            <a:ext cx="3614872" cy="300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201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智能优化技术今后研究方向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/>
              <a:t>基于学习的智能优化</a:t>
            </a:r>
            <a:endParaRPr lang="en-US" altLang="zh-CN" b="1" dirty="0" smtClean="0"/>
          </a:p>
          <a:p>
            <a:pPr lvl="1"/>
            <a:r>
              <a:rPr lang="zh-CN" altLang="en-US" dirty="0"/>
              <a:t>如</a:t>
            </a:r>
            <a:r>
              <a:rPr lang="zh-CN" altLang="en-US" dirty="0" smtClean="0"/>
              <a:t>何利用机器学习技术增强智能优化算法的性能？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zh-CN" altLang="en-US" b="1" dirty="0"/>
              <a:t>基</a:t>
            </a:r>
            <a:r>
              <a:rPr lang="zh-CN" altLang="en-US" b="1" dirty="0" smtClean="0"/>
              <a:t>于智能优化的学习</a:t>
            </a:r>
            <a:endParaRPr lang="en-US" altLang="zh-CN" b="1" dirty="0" smtClean="0"/>
          </a:p>
          <a:p>
            <a:pPr lvl="1"/>
            <a:r>
              <a:rPr lang="zh-CN" altLang="en-US" dirty="0"/>
              <a:t>如</a:t>
            </a:r>
            <a:r>
              <a:rPr lang="zh-CN" altLang="en-US" dirty="0" smtClean="0"/>
              <a:t>何利用智能优化技术提高机器学习方法的性能？</a:t>
            </a:r>
            <a:endParaRPr lang="en-US" altLang="zh-CN" dirty="0" smtClean="0"/>
          </a:p>
          <a:p>
            <a:pPr lvl="1"/>
            <a:endParaRPr lang="en-US" altLang="zh-CN" dirty="0"/>
          </a:p>
          <a:p>
            <a:r>
              <a:rPr lang="en-US" altLang="zh-CN" b="1" dirty="0" smtClean="0"/>
              <a:t>Memetic</a:t>
            </a:r>
            <a:r>
              <a:rPr lang="zh-CN" altLang="en-US" b="1" dirty="0" smtClean="0"/>
              <a:t>计算</a:t>
            </a:r>
            <a:endParaRPr lang="en-US" altLang="zh-CN" b="1" dirty="0" smtClean="0"/>
          </a:p>
          <a:p>
            <a:pPr lvl="1"/>
            <a:r>
              <a:rPr lang="zh-CN" altLang="en-US" dirty="0"/>
              <a:t>如</a:t>
            </a:r>
            <a:r>
              <a:rPr lang="zh-CN" altLang="en-US" dirty="0" smtClean="0"/>
              <a:t>何在智能优化技术中加入已有的知识或技术？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9013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Big Data &amp; Optimization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781076"/>
            <a:ext cx="1988491" cy="1988491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179" y="1781076"/>
            <a:ext cx="7509821" cy="3265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299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Big Data &amp; Optimization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980" y="1678720"/>
            <a:ext cx="11096625" cy="482917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6385169" y="4118708"/>
            <a:ext cx="2368062" cy="398584"/>
          </a:xfrm>
          <a:prstGeom prst="roundRect">
            <a:avLst/>
          </a:prstGeom>
          <a:noFill/>
          <a:ln w="22225">
            <a:solidFill>
              <a:srgbClr val="FF0000">
                <a:alpha val="99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连接符 8"/>
          <p:cNvCxnSpPr/>
          <p:nvPr/>
        </p:nvCxnSpPr>
        <p:spPr>
          <a:xfrm flipV="1">
            <a:off x="8686800" y="4711959"/>
            <a:ext cx="2743200" cy="933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V="1">
            <a:off x="6549292" y="4915957"/>
            <a:ext cx="1577671" cy="9332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4675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Big Data &amp; 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数据驱动</a:t>
            </a:r>
            <a:r>
              <a:rPr lang="en-US" altLang="zh-CN" dirty="0" smtClean="0"/>
              <a:t>(Data-driven)</a:t>
            </a:r>
            <a:r>
              <a:rPr lang="zh-CN" altLang="en-US" dirty="0" smtClean="0"/>
              <a:t>智能优化技术</a:t>
            </a:r>
            <a:endParaRPr lang="zh-CN" altLang="en-US" dirty="0"/>
          </a:p>
        </p:txBody>
      </p:sp>
      <p:pic>
        <p:nvPicPr>
          <p:cNvPr id="1026" name="Picture 2" descr="https://static-content.springer.com/image/chp%3A10.1007%2F978-3-319-40973-3_1/MediaObjects/419574_1_En_1_Fig1_HTML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9212" y="3092935"/>
            <a:ext cx="7927756" cy="2925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8653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Big Data &amp; Optimization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智能优化技术求解数据分析问题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2691772"/>
            <a:ext cx="8185185" cy="3774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8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436406" y="1645603"/>
            <a:ext cx="8911687" cy="2992300"/>
          </a:xfrm>
        </p:spPr>
        <p:txBody>
          <a:bodyPr>
            <a:noAutofit/>
          </a:bodyPr>
          <a:lstStyle/>
          <a:p>
            <a:pPr algn="ctr"/>
            <a:r>
              <a:rPr lang="en-US" altLang="zh-CN" sz="8800" b="1" dirty="0" smtClean="0"/>
              <a:t>Thanks!</a:t>
            </a:r>
            <a:br>
              <a:rPr lang="en-US" altLang="zh-CN" sz="8800" b="1" dirty="0" smtClean="0"/>
            </a:br>
            <a:r>
              <a:rPr lang="zh-CN" altLang="en-US" sz="8800" b="1" dirty="0">
                <a:solidFill>
                  <a:srgbClr val="00B050"/>
                </a:solidFill>
              </a:rPr>
              <a:t>请</a:t>
            </a:r>
            <a:r>
              <a:rPr lang="zh-CN" altLang="en-US" sz="8800" b="1" dirty="0" smtClean="0">
                <a:solidFill>
                  <a:srgbClr val="00B050"/>
                </a:solidFill>
              </a:rPr>
              <a:t>大家批评指正！</a:t>
            </a:r>
            <a:endParaRPr lang="zh-CN" altLang="en-US" sz="88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60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百钱买百鸡问</a:t>
            </a:r>
            <a:r>
              <a:rPr lang="zh-CN" altLang="en-US" dirty="0" smtClean="0"/>
              <a:t>题</a:t>
            </a:r>
            <a:endParaRPr lang="en-US" altLang="zh-CN" dirty="0" smtClean="0"/>
          </a:p>
          <a:p>
            <a:pPr lvl="1"/>
            <a:r>
              <a:rPr lang="zh-CN" altLang="en-US" dirty="0"/>
              <a:t>给定</a:t>
            </a:r>
            <a:r>
              <a:rPr lang="en-US" altLang="zh-CN" dirty="0"/>
              <a:t>100</a:t>
            </a:r>
            <a:r>
              <a:rPr lang="zh-CN" altLang="en-US" dirty="0"/>
              <a:t>块钱，要求正好买</a:t>
            </a:r>
            <a:r>
              <a:rPr lang="en-US" altLang="zh-CN" dirty="0"/>
              <a:t>100</a:t>
            </a:r>
            <a:r>
              <a:rPr lang="zh-CN" altLang="en-US" dirty="0"/>
              <a:t>只鸡，已知公鸡</a:t>
            </a:r>
            <a:r>
              <a:rPr lang="en-US" altLang="zh-CN" dirty="0"/>
              <a:t>5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只，母鸡</a:t>
            </a:r>
            <a:r>
              <a:rPr lang="en-US" altLang="zh-CN" dirty="0"/>
              <a:t>3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只，小鸡</a:t>
            </a:r>
            <a:r>
              <a:rPr lang="en-US" altLang="zh-CN" dirty="0"/>
              <a:t>1</a:t>
            </a:r>
            <a:r>
              <a:rPr lang="zh-CN" altLang="en-US" dirty="0"/>
              <a:t>元</a:t>
            </a:r>
            <a:r>
              <a:rPr lang="en-US" altLang="zh-CN" dirty="0"/>
              <a:t>/3</a:t>
            </a:r>
            <a:r>
              <a:rPr lang="zh-CN" altLang="en-US" dirty="0"/>
              <a:t>只，问公鸡、母鸡和小鸡应各买多少只？</a:t>
            </a:r>
          </a:p>
          <a:p>
            <a:pPr lvl="1"/>
            <a:r>
              <a:rPr lang="zh-CN" altLang="en-US" dirty="0"/>
              <a:t>若考虑用方程组：</a:t>
            </a:r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endParaRPr lang="en-US" altLang="zh-CN" dirty="0" smtClean="0"/>
          </a:p>
          <a:p>
            <a:pPr lvl="1"/>
            <a:endParaRPr lang="en-US" altLang="zh-CN" dirty="0"/>
          </a:p>
          <a:p>
            <a:pPr lvl="1"/>
            <a:r>
              <a:rPr lang="zh-CN" altLang="en-US" dirty="0"/>
              <a:t>是一个多解问题</a:t>
            </a:r>
            <a:r>
              <a:rPr lang="en-US" altLang="zh-CN" dirty="0" smtClean="0"/>
              <a:t>.</a:t>
            </a:r>
            <a:endParaRPr lang="zh-CN" altLang="en-US" dirty="0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93740898"/>
              </p:ext>
            </p:extLst>
          </p:nvPr>
        </p:nvGraphicFramePr>
        <p:xfrm>
          <a:off x="3112230" y="3449638"/>
          <a:ext cx="6135688" cy="1581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7" name="Formula" r:id="rId3" imgW="1491120" imgH="384840" progId="Equation.Ribbit">
                  <p:embed/>
                </p:oleObj>
              </mc:Choice>
              <mc:Fallback>
                <p:oleObj name="Formula" r:id="rId3" imgW="1491120" imgH="384840" progId="Equation.Ribbit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12230" y="3449638"/>
                        <a:ext cx="6135688" cy="15811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7974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pic>
        <p:nvPicPr>
          <p:cNvPr id="4" name="图片 3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37" y="2216759"/>
            <a:ext cx="5715000" cy="3362325"/>
          </a:xfrm>
          <a:prstGeom prst="rect">
            <a:avLst/>
          </a:prstGeom>
        </p:spPr>
      </p:pic>
      <p:pic>
        <p:nvPicPr>
          <p:cNvPr id="5" name="图片 4">
            <a:hlinkClick r:id="rId4" action="ppaction://hlinkfile"/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737" y="2216760"/>
            <a:ext cx="4973853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197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66" y="1482084"/>
            <a:ext cx="4008467" cy="237764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4837" y="1482084"/>
            <a:ext cx="5819775" cy="35242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566" y="4123838"/>
            <a:ext cx="4262880" cy="25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684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最</a:t>
            </a:r>
            <a:r>
              <a:rPr lang="zh-CN" altLang="en-US" dirty="0" smtClean="0"/>
              <a:t>优仓库选址问题</a:t>
            </a:r>
            <a:endParaRPr lang="en-US" altLang="zh-CN" dirty="0" smtClean="0"/>
          </a:p>
          <a:p>
            <a:pPr lvl="1"/>
            <a:r>
              <a:rPr lang="zh-CN" altLang="en-US" dirty="0"/>
              <a:t>寻</a:t>
            </a:r>
            <a:r>
              <a:rPr lang="zh-CN" altLang="en-US" dirty="0" smtClean="0"/>
              <a:t>求一个区域内最优的仓库选址，最小化选址的固定成本以及运输成本。</a:t>
            </a:r>
            <a:endParaRPr lang="en-US" altLang="zh-CN" dirty="0" smtClean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2181" y="2928815"/>
            <a:ext cx="7048500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25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 smtClean="0"/>
              <a:t>最优中转机场选址问题</a:t>
            </a:r>
            <a:endParaRPr lang="en-US" altLang="zh-CN" dirty="0" smtClean="0"/>
          </a:p>
          <a:p>
            <a:pPr lvl="1"/>
            <a:r>
              <a:rPr lang="zh-CN" altLang="en-US" dirty="0"/>
              <a:t>寻</a:t>
            </a:r>
            <a:r>
              <a:rPr lang="zh-CN" altLang="en-US" dirty="0" smtClean="0"/>
              <a:t>求一个区域内最优的中转站选址，最小化运输成本。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2" y="3045680"/>
            <a:ext cx="7048500" cy="3705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302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丝状">
  <a:themeElements>
    <a:clrScheme name="丝状">
      <a:dk1>
        <a:sysClr val="windowText" lastClr="000000"/>
      </a:dk1>
      <a:lt1>
        <a:sysClr val="window" lastClr="FFFFFF"/>
      </a:lt1>
      <a:dk2>
        <a:srgbClr val="2E5369"/>
      </a:dk2>
      <a:lt2>
        <a:srgbClr val="CFE2E7"/>
      </a:lt2>
      <a:accent1>
        <a:srgbClr val="353535"/>
      </a:accent1>
      <a:accent2>
        <a:srgbClr val="31B4E6"/>
      </a:accent2>
      <a:accent3>
        <a:srgbClr val="265991"/>
      </a:accent3>
      <a:accent4>
        <a:srgbClr val="7E40CC"/>
      </a:accent4>
      <a:accent5>
        <a:srgbClr val="B927E9"/>
      </a:accent5>
      <a:accent6>
        <a:srgbClr val="E833BF"/>
      </a:accent6>
      <a:hlink>
        <a:srgbClr val="2DA0F1"/>
      </a:hlink>
      <a:folHlink>
        <a:srgbClr val="7ED1E6"/>
      </a:folHlink>
    </a:clrScheme>
    <a:fontScheme name="丝状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丝状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4F34B87B-9C7A-41AE-A6CB-48536223DFF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3961</TotalTime>
  <Words>1433</Words>
  <Application>Microsoft Office PowerPoint</Application>
  <PresentationFormat>宽屏</PresentationFormat>
  <Paragraphs>160</Paragraphs>
  <Slides>47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47</vt:i4>
      </vt:variant>
    </vt:vector>
  </HeadingPairs>
  <TitlesOfParts>
    <vt:vector size="57" baseType="lpstr">
      <vt:lpstr>黑体</vt:lpstr>
      <vt:lpstr>微软雅黑</vt:lpstr>
      <vt:lpstr>幼圆</vt:lpstr>
      <vt:lpstr>Arial</vt:lpstr>
      <vt:lpstr>Century Gothic</vt:lpstr>
      <vt:lpstr>Garamond</vt:lpstr>
      <vt:lpstr>Times New Roman</vt:lpstr>
      <vt:lpstr>Wingdings 3</vt:lpstr>
      <vt:lpstr>丝状</vt:lpstr>
      <vt:lpstr>Formula</vt:lpstr>
      <vt:lpstr>计算机科学导论    ——智能优化技术及其应用</vt:lpstr>
      <vt:lpstr>提纲</vt:lpstr>
      <vt:lpstr>提纲</vt:lpstr>
      <vt:lpstr>优化问题</vt:lpstr>
      <vt:lpstr>优化问题</vt:lpstr>
      <vt:lpstr>优化问题</vt:lpstr>
      <vt:lpstr>优化问题</vt:lpstr>
      <vt:lpstr>优化问题</vt:lpstr>
      <vt:lpstr>优化问题</vt:lpstr>
      <vt:lpstr>优化问题</vt:lpstr>
      <vt:lpstr>优化问题</vt:lpstr>
      <vt:lpstr>优化问题</vt:lpstr>
      <vt:lpstr>优化问题</vt:lpstr>
      <vt:lpstr>优化问题</vt:lpstr>
      <vt:lpstr>优化问题</vt:lpstr>
      <vt:lpstr>优化问题</vt:lpstr>
      <vt:lpstr>提纲</vt:lpstr>
      <vt:lpstr>传统优化技术</vt:lpstr>
      <vt:lpstr>提纲</vt:lpstr>
      <vt:lpstr>智能优化技术</vt:lpstr>
      <vt:lpstr>智能优化技术</vt:lpstr>
      <vt:lpstr>智能优化技术</vt:lpstr>
      <vt:lpstr>智能优化技术</vt:lpstr>
      <vt:lpstr>智能优化技术</vt:lpstr>
      <vt:lpstr>智能优化技术</vt:lpstr>
      <vt:lpstr>智能优化技术   ——应用领域</vt:lpstr>
      <vt:lpstr>智能优化技术   ——应用领域</vt:lpstr>
      <vt:lpstr>智能优化技术   ——应用领域</vt:lpstr>
      <vt:lpstr>智能优化技术   ——应用领域</vt:lpstr>
      <vt:lpstr>智能优化技术   ——应用领域</vt:lpstr>
      <vt:lpstr>智能优化技术   ——应用领域</vt:lpstr>
      <vt:lpstr>智能优化技术   ——应用领域</vt:lpstr>
      <vt:lpstr>提纲</vt:lpstr>
      <vt:lpstr>智能优化技术今后研究方向   ——研究背景</vt:lpstr>
      <vt:lpstr>智能优化技术今后研究方向   ——研究背景</vt:lpstr>
      <vt:lpstr>智能优化技术今后研究方向   ——研究背景</vt:lpstr>
      <vt:lpstr>智能优化技术今后研究方向   ——研究背景</vt:lpstr>
      <vt:lpstr>智能优化技术今后研究方向</vt:lpstr>
      <vt:lpstr>智能优化技术今后研究方向</vt:lpstr>
      <vt:lpstr>智能优化技术今后研究方向</vt:lpstr>
      <vt:lpstr>智能优化技术今后研究方向</vt:lpstr>
      <vt:lpstr>智能优化技术今后研究方向</vt:lpstr>
      <vt:lpstr>Big Data &amp; Optimization</vt:lpstr>
      <vt:lpstr>Big Data &amp; Optimization</vt:lpstr>
      <vt:lpstr>Big Data &amp; Optimization</vt:lpstr>
      <vt:lpstr>Big Data &amp; Optimization</vt:lpstr>
      <vt:lpstr>Thanks! 请大家批评指正！</vt:lpstr>
    </vt:vector>
  </TitlesOfParts>
  <Company>Microsoft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cug007</dc:creator>
  <cp:lastModifiedBy>Wenyin</cp:lastModifiedBy>
  <cp:revision>310</cp:revision>
  <dcterms:created xsi:type="dcterms:W3CDTF">2015-11-05T13:39:37Z</dcterms:created>
  <dcterms:modified xsi:type="dcterms:W3CDTF">2018-10-31T13:38:09Z</dcterms:modified>
</cp:coreProperties>
</file>